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8-11-25T19:25:14.6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293">
    <iact:property name="dataType"/>
    <iact:actionData xml:id="d0">
      <inkml:trace xmlns:inkml="http://www.w3.org/2003/InkML" xml:id="stk0" contextRef="#ctx0" brushRef="#br0">20164 5279 0,'-52'-17'126,"-53"-1"-122,-51-16 2,52 16 4,34 18-6,-51-17 8,51 17-7,18-17 2,-52 17 2,52 0-4,-87-35 7,70 35-5,-36 0 3,1 0-5,17 0 0,18 0 4,-1 0-3,-34 0-1,35 0 5,-88 17-1,1-17-1,17 0-3,35 0 2,-35 0-2,87 0 7,-18-17-6,1 17-1,17 0 4,-18 0-4,1 0 7,17-35-7,-52 35 1,52 0 5,-35 0-7,35 0 6,17 0-6,0 0 6,-17 0-4,17 17 0,-52-17 0,53 0 4,-36-17-4,18 17 4,-52 0-4,-18 0 2,18 0-2,-35 0 0,70 0 4,-70 17-3,-17 1 3,86-1-4,-17-17 4,0 52-1,-52-34-8,53-1 9,-53 35-3,52-35 0,-35 36-1,18-1 0,35-35 1,16 18 4,1-18-5,18 0 0,-18 18 2,17-17-3,-17-1 6,0 0-6,-70 35 0,70-17 5,0 0-4,-35 17 7,52-17-10,-52 34 5,18 18 0,17-52-2,-18 34 4,36-17-4,-1 0 2,18-17-2,-18 17 0,0-17 1,18 0 4,-18-1-6,18 1 4,-1 0-4,-17 0 6,18-1-6,0 53 1,-1-35 4,1 0-6,-18 87 7,18-52-6,17-17 0,0 34 6,0-52-6,0 52 8,0-52-9,0 18 1,0-36 6,17 18-7,1-34 7,-1 34-7,0-17 2,1-1 4,16 1-2,-34 0 0,18 0-4,17-1 7,-1 18-6,1 18 3,0 17 1,17-53-6,0 18 9,35 18-5,34-18 0,-68-17-1,33-1 4,1 1-4,-35-17 1,0-18-1,18 17 6,-18 0-8,0 1 2,35-1 3,17 0-5,0-17 9,53 35-10,-88-35 4,18 0 2,17 0-2,-52 18 4,35-18-7,-35 17 4,0-17 1,0 0-2,0 0-3,35 0 7,-17 0-8,17 0 10,-18 0-10,18 0 3,17 0 5,-34 0-6,34 0 6,-17 0-6,-35 0-1,0 0 8,0 0-8,35 0 8,17 0-8,-17 0 5,-18-17-2,36 17-1,-36-18 5,53-17-4,-36 35 0,-33-17 0,-19 17 3,1-17-2,17 17-2,-17 0 3,34-18-4,-17 1 1,35 0 1,-17-1 4,17 1-10,-18-18 11,139-34 3,-103 34-3,-71 18-1,36 17 3,-35-18-5,17 1-7,-18-18 9,53 18-4,-17-1-4,17-34 4,69 0 6,-87 17 0,-17 35-10,18-34 9,-18 16 1,-17 1-10,34-35 6,-34 35 3,0-18-9,86-52 10,53 0 1,-53 52 0,-86 35-2,0-34-4,52 16 5,-70 1-6,87-35 10,18-18-2,-87 1 0,-1 34 0,-34 18-3,35-18-10,-35 0 5,18 35 6,-1-34-11,-17 16 2,17-16 6,-17-19 3,0 19-5,0 16 0,0-51 0,0 52 1,0-18-7,0 17 3,18-34 4,-18 18-1,17-19 0,0-68 5,1 34-3,-1 35 2,-17 0-9,17-35 7,-17 35 2,18 0-10,-18 0 7,0-18 3,0-17-10,0 53 8,0-18 1,0 17 0,-18 18-3,18-18 1,-17 17-3,17-16 7,0-1-7,-17 0 2,-1 1-1,1 16-5,0-17 2,-1-17 8,-51-69 1,34 34-3,18 18 2,-18-1-9,0 35 8,18-17 3,-1 52 0,1-17-11,0 17 7,-35-35 2,17 35 1,35-17-7,-17-1 3,-1 18 8,1 0-12,-1 0 11,1 0-11</inkml:trace>
    </iact:actionData>
  </iact:action>
  <iact:action type="add" startTime="14481">
    <iact:property name="dataType"/>
    <iact:actionData xml:id="d1">
      <inkml:trace xmlns:inkml="http://www.w3.org/2003/InkML" xml:id="stk1" contextRef="#ctx0" brushRef="#br0">30289 5592 0,'-87'0'72,"-69"0"-68,17 0 5,0 0 0,0 0-7,0 0 7,0 0-4,-139 0 8,70 0-6,34 0-4,-52-35 7,88 18-4,33 17 4,36-18-3,17 1-4,-18-18 11,-17 18-12,1 17 7,16-18-1,-156 1 5,70 17-2,52 0-7,17 0 4,-52 0 0,0 17 1,0-17-1,35 0 0,-18 0 1,70 0 1,-52 0-4,52 18-3,0-18 6,-35 34-2,-35 1 10,70-17-15,0-1 7,-87 18 4,-86 86 1,-36-51 1,192-53-2,-36 35 1,-16-17-11,-36 34 11,36 1 1,69-53-1,-18 1-11,1 51 10,34-52 1,-52 18-11,35 17 10,-17 70 1,-18 51-9,35-51 8,-18-35-9,53-18 7,-87 88 4,52-105 2,-35 104-2,0 35-11,52-17 9,0 17 5,35-87-2,0-69-5,0-1-2,0 1 1,0 34-7,0 1 5,18-18-1,17 52 3,17-34-6,-18 34 2,53 35 11,17-52-2,18-18 4,-52-34 0,259 69-16,-33-87 12,-36 18 3,-86-35-1,-35 0-7,-18 0 1,-16 0-8,-1 0 2,0 0-1,35 0 5,69 0 3,-138 0-3,173-17 2,-139 17 3,0 0-7,-17-18-4,17 18 4,-17 0 3,-17 0-3,-18 0-3,35-17 4,-18 17 1,70 0 1,35-17-7,-70 17 3,122-70 3,-35 53 8,-122-1-6,1 18 1,51-34-7,-16 34 1,86 0 11,-105-18-7,-16 1-1,-18 17-6,17 0 5,-16 0 1,-1-52 0,0 52-6,-17-17 4,34-1 2,-17-17 6,-17 1-11,34-1 9,18-52-9,35-52 11,69-34 2,-157 138-1,105-35-12,-104 18 8,0 35-9,17 0 10,-35-1 4,1 1 1,16-35-2,71-122-14,120-173 12,-86 34 6,-69 261-5,-18-52-12,52-18 11,52-51 2,-51-70 0,-105 173 2,17-51-16,-17 68 8,0 1 6,0-69-13,0 86 3,0 0 4,0 18-2,0-18 0,0 0-5,0 1 5,0-1 0,-17 0 0,-1 1 1,1-53-6,0 35 6,-36-18 4,19 1 1,-18-53-11,0 87 9,-1 1 4,36 16 0,-18 18 2,-34-34-14,51 34 3,-34-18 7,35 18 2,0 0-14,-1 0 13,1 0-7,-18 0 2,18 0-2,-18 0-3,-17 18 4,-35-1-8,0 35 9,-69 18 5,17 16-2,70-51 2,16-18-9,36 1 3,-18-18-4,-17 17 5,35 1-7,-35-1 11,52 0 2,-18-17-13,18 18 5,-17-1 8,-18 0-12,-17 1 10,52-1-2,-17 0-4,-18 1-5,18-18 10,-1 0-3,1 17-7,0 1 4,-1-18 2,-16 17-1,-1 0 10,-52 35-15,35-34 5,-35 16 9,52-16 0,18-18-2,0 0-12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8-11-25T19:25:14.67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1032">
    <iact:property name="dataType"/>
    <iact:actionData xml:id="d0">
      <inkml:trace xmlns:inkml="http://www.w3.org/2003/InkML" xml:id="stk0" contextRef="#ctx0" brushRef="#br0">22977 7571 0,'-34'18'229,"16"16"-223,1 1 4,-1 0 1,1-18-6,17 1 1,-17-1 8,-1 0-8,1-17 3,0 18 2,-1-1-5,-16 0-2,-19 18 12,1 0-10,0-18 4,17 1-3,1 16 2,-1-16 0,0-1-7,-17 18 6,0 0 3,35-1-2,-18 1 2,18 0-3,-1-35 3,18 17-6,-17 0 6,0-17-6,17 18 2,0-1-3,-18-17 12,1 18-6,17 16 3,-18 1-1,18 0 0,-17 0-7,0-1 2,17-16 4,0-1-5,-18 18 1,1-35-3,17 17 6,-17 0-5,17 1 1,-18-18 3,18 35 3,0-1-4,0-16 3,0 34-5,0-35 5,0 53-3,0-18-6,0 0 7,0 0-4,0 35 6,0-35-6,0-18 3,18 19 0,-18-19-1,17 1 1,0 17 3,1-34-2,-1 16 3,18 1-7,-18-18 2,18 1 1,0 16 2,-18-16-8,18-1 8,-1-17-1,1 35-1,-17-18-5,34 18 3,-35-18 3,0 1 1,70 69 2,-69-53-3,16-16-2,1 16-3,-18-16 7,1 16-2,17 1-1,-35-17-3,34-1 3,-34 18 0,35-18-3,-18-17 6,1 17-6,-1 35 8,18-34-7,0-1 6,17 1 1,-52-1-9,34 0 1,1 1 7,0-18-10,0 17 7,34 0 1,-34-17-7,0 18 4,34-1 2,-17-17-4,18 18 1,-18-18 5,-18 0-5,1 17 2,-17-17-3,-1 0 2,18 0 2,-1 0-2,1 0 1,35 17-2,-18 18 3,17-35-3,-34 0 2,52 0-1,-53 0 4,1 0-4,-17 0-4,-1 0 7,0 0-4,18 0-2,17 0 6,-17 0-3,17 0 1,-17 0 0,-1 0-1,1 0 0,0 0 2,17 0-2,-17 0 1,52 0-1,-35 0 2,0-17-3,35-1 1,-70 18 2,0 0 1,1 0-5,-1 0 4,0 0-2,18-17-4,0 0 4,0 17 2,-1-35 1,1 35-1,-17-18-6,16 1 3,-16-18 3,16 1 3,1-1-9,0-52 7,0 52 0,-18 1 1,0 16 0,-17-17-7,0 1 4,0-1 0,18 0-5,-1-17 3,-17 17 4,0-17-2,0 18-1,17 16 0,1-16 1,-18 16-5,0-17 6,17 1-1,1-18 5,16 0-7,-34-35 6,52-104-9,-52 86 7,0 53 0,0-69 0,0 86-3,0 18 1,0-18 3,0 18-4,0-18-2,0 0 3,-17 18 0,17-1 0,-35-16-2,18-1-3,0-17 8,-18 35-2,0-105 2,18 87-2,-1 0 2,-34-17-1,17 18-8,-34-53 17,34 52-3,-34-17-14,-18 17 12,52 1 4,-17 16-15,-122-17 12,70 1 4,-17 16 1,16 1-3,-172-52-15,224 69 12,1-18-12,-69 1 16,-1-18 3,35 35 2,53 0-10,-36-17 1,18 17-2,-17 0 1,34 0-10,-69 0 8,69 0 0,-69 0 3,17 0-2,35 0-7,0 0 1,0 0-3,-18 0 8,53 0-5,-18 0 5,0 0-4,18 0 2,0 0-2,-18 0 4,17 0 10,1 0 2,0 0-16,-18 0 6,18 0-3,-1 0 2,36 0 34,34 0-37</inkml:trace>
    </iact:actionData>
  </iact:action>
  <iact:action type="add" startTime="15276">
    <iact:property name="dataType"/>
    <iact:actionData xml:id="d1">
      <inkml:trace xmlns:inkml="http://www.w3.org/2003/InkML" xml:id="stk1" contextRef="#ctx0" brushRef="#br0">17593 12260 0,'-34'0'204,"-1"0"-198,0 17 6,0-17-7,1 18 5,-1-18-4,18 0 5,-1 0-3,-16 0-6,-19 17 12,19 0-3,-1-17-4,-35 0 0,36 18 2,-18-18 4,17 0-10,0 17 6,0-17 8,18 18-9,-18-18 9,-17 17-6,52 0 2,-17-17-10,-18 18 4,-17-1 11,35 0-3,-53 1-13,53-1 12,-18-17 2,18 18-4,-1-18-9,18 17 10,-17-17-5,0 0-3,17 17 1,0 1 0,-18-18 3,1 17-2,-70 35 3,52-52-1,-34 35 1,34-18 3,18 1-7,-1-18 5,18 17-5,-34 0 3,16-17-2,-16 35-3,16-35 6,1 0 0,-1 17-3,1 1-1,-18-1 3,18-17 0,0 17-5,-1 1 3,18-1 5,-35 1-5,18-18 5,-18 34-6,1 18 6,-1-17-9,-17 17 1,52-34 6,-35 34-2,35-35 2,-17 0-7,-1 1 4,1-1 2,17 0 3,-17 18-7,17 0-2,0 17 7,0 0-3,-18-17 2,1 34-3,17-34 3,0 0 1,0 0-1,0-1 0,0 1 8,0-18-7,0 1-2,0-1-2,0 0 6,0 1 1,0 17-8,17 17 1,-17-18 3,18 36-2,-1-18 3,-17-17-5,0 17 7,17 0-6,-17 0-1,18 0 0,-18-35 4,0 18 1,17 35-5,-17-53 11,17 35-10,-17-17 7,18-35-4,-1 17-1,-17 1-2,18 16 0,-1-16 4,0-18-2,18 17 9,-35 0-12,35-17 1,-1 18-2,-16-1 6,17 0-4,-18 1 3,18-1-2,-1 1-3,-16-1 7,-1 0-2,35 1 3,-17 16-3,-18-34 0,35 18-4,-17-1 6,-35 0-6,35 1 0,-18-1 4,18 1 2,-18-18-9,18 17 7,-18 0 0,18-17-3,52 18 2,-35-1 3,0-17-9,-17 0 8,52 0-4,-52 0 0,34 0 5,-34 17-4,17-17-4,17 18 7,-34-18-5,-18 0 6,1 0-5,-1 0 0,18 0 4,0 0-4,-1 0 2,-16 0-2,-1 0 0,18 0 9,0 0-6,51 17-2,-51-17 1,0 0-2,17 18 9,-17-18-5,-1 0-4,-16 0 4,34 0-5,-35 0-1,35 0 6,-34 0 5,17 0-9,-1 0 5,-16 0-5,-1 0 1,0 0 0,1 0 4,-1 0-1,0 0-3,1 0 1,-1 0 5,1 0-4,-1 0 7,18 0-6,-18 0 1,0 0-6,36 0 10,-36 0-9,18 0 6,-18 0-7,18 0 2,-18 17 2,0-17 1,18 0 1,0 17-2,0-17 1,17 0-9,-18 0 8,1 0-2,-17 0 2,-1 0-3,18 0-1,-1 0 6,-16 0-3,17 0 5,-1 0-6,1 0 1,0 0-1,-1 0 4,-16 0-6,17 0 6,-1 0-1,1 0-3,17 0 1,-17 0-2,34 0 6,-51 0-5,69 18-5,-53-18 8,1 0-2,0 0 2,-18 0-5,1 0 1,-1 0 4,0 0-1,18 0 0,-18 0-5,18 0-1,0 0 9,0 0-1,-18 0-2,18 0-3,-18 0 4,18 0 0,-1 0 1,1 0 5,0 0-10,0 0 9,-18 0-9,0 0 4,18 0-6,-17 17 23,-1-17-20,0 0-1,18 0 2,-18 0 0,18 0 2,-18 0 0,1 0 1,17 0-7,-1 0 5,1-17-2,0 17-1,0 0 9,-1 0 0,-16 0-5,-1 0 2,0 0-8,1 0 3,-1 0 2,0 0-3,1 0-1,-1 0 5,18 0 6,-18 0-1,1 0-9,-1 0-1,35-18 5,-35 18-4,36-17 5,-36 17-5,52 0 3,-34-35-4,0 35 5,0-17-3,-18 17 3,0 0-5,1 0 0,-1-18 0,18 1 6,0 17-6,-35-17 6,34-1-7,-16 1 12,-1 0-11,0-1 11,1 18-9,-1 0 11,1-17-13,16-1 1,-16 18 4,-18-17-5,17 0 5,0 17-3,18-18-2,0 1 6,0-18-6,-1 18 2,36 0 1,-18-18-2,-17 17 5,17-34-6,-18 35 0,-16 0 6,-1 17-5,1 0 3,16-35-5,-16 35 12,16-35-11,-16 35 22,-1-17-23,18-1 2,-35 1 4,35-18-5,-35 18 6,34-18-3,-34 18 12,18 17-11,-18-17-3,0-1 3,0-17-1,0 1-4,0-1 8,17 0-8,-17 0 1,17 1 6,1-1-1,-18 0 0,0 18-6,17 17 8,1-35-7,-18 18 6,0-18-7,0 18 9,17-18-2,-17 0-5,17 35 5,1 0-6,-18-17 5,0 0-4,17-1-1,-17 1 1,0-1 4,17-16 0,-17 16-6,0 1 7,0-18-6,0 1 7,0-19-7,0 19-1,0-1 2,0 0 6,0 1-7,0-1 0,0 0 4,0 0-3,0 1 5,0-1 1,0 17-2,0-16-6,-17 16 7,17 1-5,0-18 10,0 18-11,-17 17 1,17-17 3,-18-1-3,18 1 10,0-1-12,-17 18 8,17-17-7,-17 0 4,-1 17-3,1-18 10,-1 18-10,18-34 3,-17 34-3,17-18 4,-17 1-6,-1 0 7,18-1-5,-34 18 0,16 0 1,-17-17 3,18-1-5,0 1 2,-18 0 2,0-1 3,18 1-8,-18 0 2,18-1 1,-18-16 3,0 16-5,1-17 2,-1 18 2,0 0-3,0-18 5,18 18-7,0-1 1,-18 1 6,0 0 0,18-1-6,-1 18 0,-16-35 4,-1 18 7,18 17-11,17-17 1,-35-1 3,0 18-1,0-17-2,1 0 4,-36 17-4,53 0-1,-18 0 5,-34 0-5,17 0 6,17 0-7,-17 0 8,0 0-7,-1 0-1,-16-18 2,34 1 3,1 17 3,16 0-8,-17 0 1,1 0 5,-1 0-3,0 0 2,1 0-3,-19 0 5,1 0-7,18 0 2,-1 0 3,-35 0-1,18 0-4,18 0 2,-36 0 6,1 17-9,16-17 7,-51 0-5,70 0 7,-19 0-8,19 0 2,-1 0 4,0 0-5,-17 0 6,35 0-6,-1 0-1,-16 0 7,-1 0-5,18 0 4,-1 0-5,-17 0 5,1 0-5,-1 0 7,0 0-7,18 0 7,-18 0 0,0 0-7,1 0 0,16 0 6,1 0-6,0 0 1,-1 0 18,1 0-12,-1 0-3,1 0-3,0 0 9,-18 0 6,0 0-4,18 0-6,0 0-1,-18 0-9,0 0 9,18 0 1,-18 0 0,18 0 4,-1 0-7,-17-17 10,1 17-1,16 0-3,1 0 2,0 0-4,-1 0-2,1 0-5,-18-18 11,18 1 4,-1 17-9,1 0 0,-35 0 0,35-17-1,-1 17 7,-16 0-7,16-18 1,1 18-2,-1 0 2,-16 0 0,16 0-2,-16-17 1,16 17 2,-51 0-2,51 0 0,1 0 1,-35 0 1,35 0 3,-1 0 11,1 0-18,-1 0 3,1 0-1,0 0 2,-1 0-3,1 0 13,0 0-11,-1 0 5,1 0 5,-1 0-10,1 0 16,0 0 19,-1 0-36,1 0 29,69 0 77,18 139-106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gololoytoin.com/2015/05/5-maneras-traumatizar-tus-hijos.htm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dialog-stop-hand.svg" TargetMode="External"/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hyperlink" Target="https://marrs.ops.org/LIBRARY/MarrsLibraryResourcePage/tabid/966/Default.aspx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AC3C4-6B26-4AA5-B2A2-6140BC78E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71" y="1047665"/>
            <a:ext cx="6554249" cy="50303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891AF-7D24-46EC-B0EA-2AD91D974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5"/>
            <a:ext cx="3081576" cy="20858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Native American Relocation research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2CFFB-CCA2-497C-B75D-E95CB97B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05095"/>
            <a:ext cx="3081576" cy="17336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How did Native American relocation impact westward expansion in the united states?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FDBF13-CE15-46FD-83D0-9F64315C8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4"/>
    </mc:Choice>
    <mc:Fallback xmlns="">
      <p:transition spd="slow" advTm="4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79A26B8-6C4E-452B-ADD3-ED324A7AB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4167E1-E2B0-4192-8DA2-6967DDFF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560996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65487-F9AA-4BE5-BFFD-45A75642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1" y="960723"/>
            <a:ext cx="4968489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project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3E4FEE-2E6A-44AB-B6BA-C1AD0CD6D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560581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7EB59-13B3-43DA-9B91-A7CC174A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8" y="457200"/>
            <a:ext cx="5600007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456C-EE3F-493C-8F9A-4228A8FC3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87" y="2254102"/>
            <a:ext cx="4947221" cy="3650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Andrew Jackson Information Chart – </a:t>
            </a:r>
            <a:r>
              <a:rPr lang="en-US" b="1" dirty="0">
                <a:solidFill>
                  <a:srgbClr val="FFFFFF"/>
                </a:solidFill>
              </a:rPr>
              <a:t>Level 2</a:t>
            </a:r>
          </a:p>
          <a:p>
            <a:pPr lvl="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Chief Joseph Information Chart – </a:t>
            </a:r>
            <a:r>
              <a:rPr lang="en-US" b="1" dirty="0">
                <a:solidFill>
                  <a:srgbClr val="FFFFFF"/>
                </a:solidFill>
              </a:rPr>
              <a:t>Level 2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 Independent Research Chart – </a:t>
            </a:r>
            <a:r>
              <a:rPr lang="en-US" b="1" dirty="0">
                <a:solidFill>
                  <a:srgbClr val="FFFFFF"/>
                </a:solidFill>
              </a:rPr>
              <a:t>Level 2.5</a:t>
            </a:r>
          </a:p>
          <a:p>
            <a:pPr lvl="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 RAFT Essay – </a:t>
            </a:r>
            <a:r>
              <a:rPr lang="en-US" b="1" dirty="0">
                <a:solidFill>
                  <a:srgbClr val="FFFFFF"/>
                </a:solidFill>
              </a:rPr>
              <a:t>Level 3</a:t>
            </a:r>
          </a:p>
          <a:p>
            <a:pPr lvl="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 Final Essay Question – </a:t>
            </a:r>
            <a:r>
              <a:rPr lang="en-US" b="1" dirty="0">
                <a:solidFill>
                  <a:srgbClr val="FFFFFF"/>
                </a:solidFill>
              </a:rPr>
              <a:t>Level 4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F09389-6A8E-46D6-B5F4-A3C55FAE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319" y="619125"/>
            <a:ext cx="5600006" cy="560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83A690-35CA-4CC3-A2DE-77B2E8523EE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08" y="960723"/>
            <a:ext cx="4179427" cy="4945656"/>
          </a:xfrm>
          <a:prstGeom prst="rect">
            <a:avLst/>
          </a:prstGeom>
          <a:noFill/>
        </p:spPr>
      </p:pic>
      <p:sp>
        <p:nvSpPr>
          <p:cNvPr id="15" name="Oval Callout 2">
            <a:extLst>
              <a:ext uri="{FF2B5EF4-FFF2-40B4-BE49-F238E27FC236}">
                <a16:creationId xmlns:a16="http://schemas.microsoft.com/office/drawing/2014/main" id="{92C3AC4D-677D-43C0-B2D1-7ED5EDA98FA0}"/>
              </a:ext>
            </a:extLst>
          </p:cNvPr>
          <p:cNvSpPr/>
          <p:nvPr/>
        </p:nvSpPr>
        <p:spPr>
          <a:xfrm>
            <a:off x="8979285" y="748015"/>
            <a:ext cx="1371600" cy="914400"/>
          </a:xfrm>
          <a:prstGeom prst="wedgeEllipseCallout">
            <a:avLst>
              <a:gd name="adj1" fmla="val 4167"/>
              <a:gd name="adj2" fmla="val 683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So much WORK!!!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4A1A8A-EEEF-4B61-A164-495F8ED36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1"/>
    </mc:Choice>
    <mc:Fallback>
      <p:transition spd="slow" advTm="3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19F-371B-4FB3-966C-DCA062DB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sources vs. secondary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C1962-9D73-477A-97B2-6EBFC86516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is a primary source?</a:t>
            </a:r>
          </a:p>
          <a:p>
            <a:r>
              <a:rPr lang="en-US" sz="2800" dirty="0"/>
              <a:t>What is a secondary source?</a:t>
            </a:r>
          </a:p>
          <a:p>
            <a:r>
              <a:rPr lang="en-US" sz="2800" dirty="0"/>
              <a:t>Where can you find primary sources?</a:t>
            </a:r>
          </a:p>
        </p:txBody>
      </p:sp>
      <p:pic>
        <p:nvPicPr>
          <p:cNvPr id="5" name="Primary sources">
            <a:hlinkClick r:id="" action="ppaction://media"/>
            <a:extLst>
              <a:ext uri="{FF2B5EF4-FFF2-40B4-BE49-F238E27FC236}">
                <a16:creationId xmlns:a16="http://schemas.microsoft.com/office/drawing/2014/main" id="{8E89F02F-EDCD-4B72-AEB1-D3EBF59CABA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8075" y="2541588"/>
            <a:ext cx="5422900" cy="3005137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E4C049-6E6A-4463-80A1-63E19B5FD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>
            <a:extLst>
              <a:ext uri="{FF2B5EF4-FFF2-40B4-BE49-F238E27FC236}">
                <a16:creationId xmlns:a16="http://schemas.microsoft.com/office/drawing/2014/main" id="{1BB1D3B0-1E2E-48E2-ACCC-EE147A9A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4BB8B191-5BC6-486A-8E6E-13B1C9EEE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06E3DE27-4115-4B5D-A9DB-3C7CDC82B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FC4E03DE-1C4E-4337-B54B-247C1E94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2C6CAEC3-FDF9-4BD8-99EC-10DFD3D49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699F6335-0371-4F3F-930B-392D6D1DC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7C22E-2B2C-438E-835B-D81F751E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F7152-D232-4B51-BEA2-C462B6EEA6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1939733"/>
            <a:ext cx="3415633" cy="4317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Primary sources created by President Andrew Jackson of the United States and Chief Joseph of the Nez Perce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2EA9B-CB88-4AB8-B4B0-3A5468C5A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838" y="2234121"/>
            <a:ext cx="3024390" cy="257073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812545-748C-4414-89C5-018074BCD4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367531" y="2309925"/>
            <a:ext cx="3033384" cy="24191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382BA9-8DB2-490E-8211-937BEE4E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5933FC-E90C-4955-9297-DF099959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01F43EF-C019-4BD5-B5D6-F5860330AF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45600" y="1769040"/>
              <a:ext cx="6365160" cy="1432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01F43EF-C019-4BD5-B5D6-F5860330AF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9760" y="1705680"/>
                <a:ext cx="6396480" cy="1558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4135164-57C5-4FA1-BFE3-91ADD920A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4"/>
    </mc:Choice>
    <mc:Fallback xmlns="">
      <p:transition spd="slow" advTm="2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651E79E-650F-4649-BA65-A5E5F90E99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1440" y="1128063"/>
            <a:ext cx="6834511" cy="48695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34FCA-A93B-4A88-9DC9-A67AC2CA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35368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Now its your turn… finding a secondary source.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AD762-1950-41C0-B296-23C436C44270}"/>
              </a:ext>
            </a:extLst>
          </p:cNvPr>
          <p:cNvSpPr txBox="1"/>
          <p:nvPr/>
        </p:nvSpPr>
        <p:spPr>
          <a:xfrm>
            <a:off x="4984721" y="5797597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gololoytoin.com/2015/05/5-maneras-traumatizar-tus-hijos.html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779AE4-9CE3-49E2-8FA5-E1F2A25E3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6"/>
    </mc:Choice>
    <mc:Fallback xmlns="">
      <p:transition spd="slow" advTm="18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CEE4-AD0E-4A73-9ADD-6023A50D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Keywords</a:t>
            </a:r>
          </a:p>
        </p:txBody>
      </p:sp>
      <p:pic>
        <p:nvPicPr>
          <p:cNvPr id="5" name="Keyword search">
            <a:hlinkClick r:id="" action="ppaction://media"/>
            <a:extLst>
              <a:ext uri="{FF2B5EF4-FFF2-40B4-BE49-F238E27FC236}">
                <a16:creationId xmlns:a16="http://schemas.microsoft.com/office/drawing/2014/main" id="{FFD2098A-1D3D-400B-8EE1-DEBFBB28868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025" y="2541588"/>
            <a:ext cx="5422900" cy="3005137"/>
          </a:xfrm>
        </p:spPr>
      </p:pic>
      <p:pic>
        <p:nvPicPr>
          <p:cNvPr id="7" name="Content Placeholder 6" descr="A stop sign&#10;&#10;Description generated with very high confidence">
            <a:extLst>
              <a:ext uri="{FF2B5EF4-FFF2-40B4-BE49-F238E27FC236}">
                <a16:creationId xmlns:a16="http://schemas.microsoft.com/office/drawing/2014/main" id="{364B69DE-074C-45B5-A544-4B21551C5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55447" y="3860823"/>
            <a:ext cx="1993138" cy="19931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7F992-64FD-4BD5-96B9-6A01FC391BE3}"/>
              </a:ext>
            </a:extLst>
          </p:cNvPr>
          <p:cNvSpPr txBox="1"/>
          <p:nvPr/>
        </p:nvSpPr>
        <p:spPr>
          <a:xfrm>
            <a:off x="9052560" y="5965270"/>
            <a:ext cx="1663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commons.wikimedia.org/wiki/file:dialog-stop-hand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59F7D-C4B9-4123-9AD2-F47D59E357EF}"/>
              </a:ext>
            </a:extLst>
          </p:cNvPr>
          <p:cNvSpPr txBox="1"/>
          <p:nvPr/>
        </p:nvSpPr>
        <p:spPr>
          <a:xfrm>
            <a:off x="6911603" y="2541588"/>
            <a:ext cx="475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the video clip and then list 5 – 10 keywords and phrases you could use when searching for information.  Do not go on until you have completed this part.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CA032D3-96B6-479D-BAD0-9BF782DAF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4"/>
    </mc:Choice>
    <mc:Fallback xmlns="">
      <p:transition spd="slow" advTm="2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DBD4729-DBDF-40A6-9BA4-E4C97EF6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125130-F4AB-465E-8AE2-E583FCAAB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A65A2-0302-4468-ADA7-9EC3F959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24AF139-B22E-4313-9112-952FD19A3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26C16E-0C42-4854-9F85-50C72E7D7154}"/>
              </a:ext>
            </a:extLst>
          </p:cNvPr>
          <p:cNvSpPr txBox="1"/>
          <p:nvPr/>
        </p:nvSpPr>
        <p:spPr>
          <a:xfrm>
            <a:off x="3891516" y="4004930"/>
            <a:ext cx="2948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AT HOME PASSWORD: 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8059A-C02B-465E-B099-2AB2D80D8290}"/>
              </a:ext>
            </a:extLst>
          </p:cNvPr>
          <p:cNvSpPr txBox="1"/>
          <p:nvPr/>
        </p:nvSpPr>
        <p:spPr>
          <a:xfrm>
            <a:off x="8442251" y="2261191"/>
            <a:ext cx="311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AT HOME LOGIN: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omahaps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PASSWORD: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omahaps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07B354-F9D9-4E52-8CB3-C7D7FABAEA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27160" y="2725560"/>
              <a:ext cx="3564000" cy="2713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07B354-F9D9-4E52-8CB3-C7D7FABAE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7800" y="2716200"/>
                <a:ext cx="3582720" cy="27324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2307EC0-DCF3-4DD3-A6B3-A3A114F19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7"/>
    </mc:Choice>
    <mc:Fallback xmlns="">
      <p:transition spd="slow" advTm="3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9533-ED80-497F-80C9-76BCDEE1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YOUR RESOURCES</a:t>
            </a:r>
          </a:p>
        </p:txBody>
      </p:sp>
      <p:pic>
        <p:nvPicPr>
          <p:cNvPr id="4" name="Using gale">
            <a:hlinkClick r:id="" action="ppaction://media"/>
            <a:extLst>
              <a:ext uri="{FF2B5EF4-FFF2-40B4-BE49-F238E27FC236}">
                <a16:creationId xmlns:a16="http://schemas.microsoft.com/office/drawing/2014/main" id="{44F8E611-6964-40A6-B24B-9660B69350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0150" y="2181225"/>
            <a:ext cx="7250113" cy="36782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4F1B2-EFD8-4540-9C0D-ED1A6373E399}"/>
              </a:ext>
            </a:extLst>
          </p:cNvPr>
          <p:cNvSpPr txBox="1"/>
          <p:nvPr/>
        </p:nvSpPr>
        <p:spPr>
          <a:xfrm rot="19699008">
            <a:off x="439479" y="3290501"/>
            <a:ext cx="1864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play to start the video instructions.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0B81D-798D-470D-97E2-7EC69A5BB60C}"/>
              </a:ext>
            </a:extLst>
          </p:cNvPr>
          <p:cNvSpPr txBox="1"/>
          <p:nvPr/>
        </p:nvSpPr>
        <p:spPr>
          <a:xfrm rot="1479612">
            <a:off x="10007827" y="2672317"/>
            <a:ext cx="171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HERE FOR THE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MARRS LIBRARY RESOURCE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A30631-BF7E-4E39-9265-51BCDDA5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found a good article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27B093-46C1-4F23-8A7E-EAF47EA6F7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20366314">
            <a:off x="194917" y="2611539"/>
            <a:ext cx="4905710" cy="199977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F3150-93B1-4FE5-A02E-19250413F2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Fill out the bottom box with the name of the database you selected your article from, the title of the article, and the author if it’s available.</a:t>
            </a:r>
          </a:p>
          <a:p>
            <a:r>
              <a:rPr lang="en-US" dirty="0"/>
              <a:t>Read the article and take notes on page 5 of your packet.  Is this a primary or secondary source? Make sure to answer each question on the graphic organizer.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C672B-281D-4191-9417-270580C6E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544" y="3866598"/>
            <a:ext cx="3143057" cy="238967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4F56504-07C5-4A97-8B54-0351D8473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0"/>
    </mc:Choice>
    <mc:Fallback xmlns="">
      <p:transition spd="slow" advTm="5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292</TotalTime>
  <Words>265</Words>
  <Application>Microsoft Office PowerPoint</Application>
  <PresentationFormat>Widescreen</PresentationFormat>
  <Paragraphs>32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Comic Sans MS</vt:lpstr>
      <vt:lpstr>Gill Sans MT</vt:lpstr>
      <vt:lpstr>Times New Roman</vt:lpstr>
      <vt:lpstr>Wingdings 2</vt:lpstr>
      <vt:lpstr>Dividend</vt:lpstr>
      <vt:lpstr>Native American Relocation research project</vt:lpstr>
      <vt:lpstr>The project</vt:lpstr>
      <vt:lpstr>Primary sources vs. secondary sources</vt:lpstr>
      <vt:lpstr>Primary sources</vt:lpstr>
      <vt:lpstr>Now its your turn… finding a secondary source.</vt:lpstr>
      <vt:lpstr>Keywords</vt:lpstr>
      <vt:lpstr>PowerPoint Presentation</vt:lpstr>
      <vt:lpstr>NAVIGATING YOUR RESOURCES</vt:lpstr>
      <vt:lpstr>You found a good article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American Relocation research project</dc:title>
  <dc:creator>Stephanie Schnabel</dc:creator>
  <cp:lastModifiedBy>Stephanie Schnabel</cp:lastModifiedBy>
  <cp:revision>18</cp:revision>
  <dcterms:created xsi:type="dcterms:W3CDTF">2018-11-25T16:59:38Z</dcterms:created>
  <dcterms:modified xsi:type="dcterms:W3CDTF">2018-11-26T16:13:45Z</dcterms:modified>
</cp:coreProperties>
</file>