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455" r:id="rId3"/>
    <p:sldId id="456" r:id="rId4"/>
    <p:sldId id="457" r:id="rId5"/>
    <p:sldId id="458" r:id="rId6"/>
    <p:sldId id="459" r:id="rId7"/>
    <p:sldId id="460" r:id="rId8"/>
    <p:sldId id="322" r:id="rId9"/>
    <p:sldId id="461" r:id="rId10"/>
    <p:sldId id="462" r:id="rId11"/>
    <p:sldId id="324" r:id="rId12"/>
    <p:sldId id="464" r:id="rId13"/>
    <p:sldId id="341" r:id="rId14"/>
    <p:sldId id="329" r:id="rId15"/>
    <p:sldId id="387" r:id="rId16"/>
    <p:sldId id="388" r:id="rId17"/>
    <p:sldId id="389" r:id="rId18"/>
    <p:sldId id="390" r:id="rId19"/>
    <p:sldId id="391" r:id="rId20"/>
    <p:sldId id="392" r:id="rId21"/>
    <p:sldId id="393" r:id="rId22"/>
    <p:sldId id="394" r:id="rId23"/>
    <p:sldId id="395" r:id="rId24"/>
    <p:sldId id="398" r:id="rId25"/>
    <p:sldId id="399" r:id="rId26"/>
    <p:sldId id="400" r:id="rId27"/>
    <p:sldId id="401" r:id="rId28"/>
    <p:sldId id="402" r:id="rId29"/>
    <p:sldId id="40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9" autoAdjust="0"/>
    <p:restoredTop sz="94660"/>
  </p:normalViewPr>
  <p:slideViewPr>
    <p:cSldViewPr snapToGrid="0">
      <p:cViewPr varScale="1">
        <p:scale>
          <a:sx n="87" d="100"/>
          <a:sy n="87" d="100"/>
        </p:scale>
        <p:origin x="60" y="5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A4D65-A5D7-4AE2-8E14-E22D95C93846}" type="datetimeFigureOut">
              <a:rPr lang="en-US" smtClean="0"/>
              <a:t>7/17/2018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32612-BCCF-4BA0-B6F7-5D788DD63FAC}" type="slidenum">
              <a:rPr lang="en-US" smtClean="0"/>
              <a:t>‹#›</a:t>
            </a:fld>
            <a:endParaRPr lang="en-US"/>
          </a:p>
        </p:txBody>
      </p:sp>
    </p:spTree>
    <p:extLst>
      <p:ext uri="{BB962C8B-B14F-4D97-AF65-F5344CB8AC3E}">
        <p14:creationId xmlns:p14="http://schemas.microsoft.com/office/powerpoint/2010/main" val="3135173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EA81B27-1388-445F-9045-C1F95EA57BFA}"/>
              </a:ext>
            </a:extLst>
          </p:cNvPr>
          <p:cNvSpPr>
            <a:spLocks noGrp="1" noChangeArrowheads="1"/>
          </p:cNvSpPr>
          <p:nvPr>
            <p:ph type="sldNum" sz="quarter" idx="5"/>
          </p:nvPr>
        </p:nvSpPr>
        <p:spPr>
          <a:ln/>
        </p:spPr>
        <p:txBody>
          <a:bodyPr/>
          <a:lstStyle/>
          <a:p>
            <a:fld id="{1CDD8B06-7118-4DE2-A5D0-1599AFD23CEA}" type="slidenum">
              <a:rPr lang="en-US" altLang="en-US"/>
              <a:pPr/>
              <a:t>2</a:t>
            </a:fld>
            <a:endParaRPr lang="en-US" altLang="en-US"/>
          </a:p>
        </p:txBody>
      </p:sp>
      <p:sp>
        <p:nvSpPr>
          <p:cNvPr id="309250" name="Rectangle 2">
            <a:extLst>
              <a:ext uri="{FF2B5EF4-FFF2-40B4-BE49-F238E27FC236}">
                <a16:creationId xmlns:a16="http://schemas.microsoft.com/office/drawing/2014/main" id="{FD3081C0-C55A-4607-AFA0-E8F25ED0DDBB}"/>
              </a:ext>
            </a:extLst>
          </p:cNvPr>
          <p:cNvSpPr>
            <a:spLocks noRot="1" noChangeArrowheads="1" noTextEdit="1"/>
          </p:cNvSpPr>
          <p:nvPr>
            <p:ph type="sldImg"/>
          </p:nvPr>
        </p:nvSpPr>
        <p:spPr>
          <a:xfrm>
            <a:off x="1141413" y="684213"/>
            <a:ext cx="4576762" cy="3432175"/>
          </a:xfrm>
          <a:ln/>
        </p:spPr>
      </p:sp>
      <p:sp>
        <p:nvSpPr>
          <p:cNvPr id="309251" name="Rectangle 3">
            <a:extLst>
              <a:ext uri="{FF2B5EF4-FFF2-40B4-BE49-F238E27FC236}">
                <a16:creationId xmlns:a16="http://schemas.microsoft.com/office/drawing/2014/main" id="{E00F4B59-20C1-4B01-9B31-235071EDB5AA}"/>
              </a:ext>
            </a:extLst>
          </p:cNvPr>
          <p:cNvSpPr>
            <a:spLocks noGrp="1" noChangeArrowheads="1"/>
          </p:cNvSpPr>
          <p:nvPr>
            <p:ph type="body" idx="1"/>
          </p:nvPr>
        </p:nvSpPr>
        <p:spPr>
          <a:xfrm>
            <a:off x="685800" y="4343400"/>
            <a:ext cx="5486400" cy="4116388"/>
          </a:xfrm>
        </p:spPr>
        <p:txBody>
          <a:bodyPr/>
          <a:lstStyle/>
          <a:p>
            <a:r>
              <a:rPr lang="en-US" altLang="en-US" b="1"/>
              <a:t>OBJECTIVE 25</a:t>
            </a:r>
            <a:r>
              <a:rPr lang="en-US" altLang="en-US" b="1">
                <a:cs typeface="Arial" panose="020B0604020202020204" pitchFamily="34" charset="0"/>
              </a:rPr>
              <a:t>| List one way males and females are similar, and other ways they differ.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239AD2E-8FF4-40EA-809C-389909E04ADE}"/>
              </a:ext>
            </a:extLst>
          </p:cNvPr>
          <p:cNvSpPr>
            <a:spLocks noGrp="1" noChangeArrowheads="1"/>
          </p:cNvSpPr>
          <p:nvPr>
            <p:ph type="sldNum" sz="quarter" idx="5"/>
          </p:nvPr>
        </p:nvSpPr>
        <p:spPr>
          <a:ln/>
        </p:spPr>
        <p:txBody>
          <a:bodyPr/>
          <a:lstStyle/>
          <a:p>
            <a:fld id="{FC579185-C23B-4C72-8B02-24927C7CF26F}" type="slidenum">
              <a:rPr lang="en-US" altLang="en-US"/>
              <a:pPr/>
              <a:t>3</a:t>
            </a:fld>
            <a:endParaRPr lang="en-US" altLang="en-US"/>
          </a:p>
        </p:txBody>
      </p:sp>
      <p:sp>
        <p:nvSpPr>
          <p:cNvPr id="311298" name="Rectangle 2">
            <a:extLst>
              <a:ext uri="{FF2B5EF4-FFF2-40B4-BE49-F238E27FC236}">
                <a16:creationId xmlns:a16="http://schemas.microsoft.com/office/drawing/2014/main" id="{9D9E5CFD-2B09-47E2-BA2A-73CF3DD446A2}"/>
              </a:ext>
            </a:extLst>
          </p:cNvPr>
          <p:cNvSpPr>
            <a:spLocks noRot="1" noChangeArrowheads="1" noTextEdit="1"/>
          </p:cNvSpPr>
          <p:nvPr>
            <p:ph type="sldImg"/>
          </p:nvPr>
        </p:nvSpPr>
        <p:spPr>
          <a:xfrm>
            <a:off x="1141413" y="684213"/>
            <a:ext cx="4576762" cy="3432175"/>
          </a:xfrm>
          <a:ln/>
        </p:spPr>
      </p:sp>
      <p:sp>
        <p:nvSpPr>
          <p:cNvPr id="311299" name="Rectangle 3">
            <a:extLst>
              <a:ext uri="{FF2B5EF4-FFF2-40B4-BE49-F238E27FC236}">
                <a16:creationId xmlns:a16="http://schemas.microsoft.com/office/drawing/2014/main" id="{DF059DF2-996D-4834-B8E6-A612B270A1BE}"/>
              </a:ext>
            </a:extLst>
          </p:cNvPr>
          <p:cNvSpPr>
            <a:spLocks noGrp="1" noChangeArrowheads="1"/>
          </p:cNvSpPr>
          <p:nvPr>
            <p:ph type="body" idx="1"/>
          </p:nvPr>
        </p:nvSpPr>
        <p:spPr>
          <a:xfrm>
            <a:off x="685800" y="4343400"/>
            <a:ext cx="5486400" cy="4116388"/>
          </a:xfrm>
        </p:spPr>
        <p:txBody>
          <a:bodyPr/>
          <a:lstStyle/>
          <a:p>
            <a:r>
              <a:rPr lang="en-US" altLang="en-US" b="1"/>
              <a:t>OBJECTIVE 26</a:t>
            </a:r>
            <a:r>
              <a:rPr lang="en-US" altLang="en-US" b="1">
                <a:cs typeface="Arial" panose="020B0604020202020204" pitchFamily="34" charset="0"/>
              </a:rPr>
              <a:t>| Summarize gender gap in aggression.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2B9431A-24A9-40BA-B29A-600637E1C316}"/>
              </a:ext>
            </a:extLst>
          </p:cNvPr>
          <p:cNvSpPr>
            <a:spLocks noGrp="1" noChangeArrowheads="1"/>
          </p:cNvSpPr>
          <p:nvPr>
            <p:ph type="sldNum" sz="quarter" idx="5"/>
          </p:nvPr>
        </p:nvSpPr>
        <p:spPr>
          <a:ln/>
        </p:spPr>
        <p:txBody>
          <a:bodyPr/>
          <a:lstStyle/>
          <a:p>
            <a:fld id="{DC9B4F4D-B4AD-4F17-B18E-529078A8B5EC}" type="slidenum">
              <a:rPr lang="en-US" altLang="en-US"/>
              <a:pPr/>
              <a:t>4</a:t>
            </a:fld>
            <a:endParaRPr lang="en-US" altLang="en-US"/>
          </a:p>
        </p:txBody>
      </p:sp>
      <p:sp>
        <p:nvSpPr>
          <p:cNvPr id="313346" name="Rectangle 2">
            <a:extLst>
              <a:ext uri="{FF2B5EF4-FFF2-40B4-BE49-F238E27FC236}">
                <a16:creationId xmlns:a16="http://schemas.microsoft.com/office/drawing/2014/main" id="{B8800474-F8B0-4657-A13D-7300DEA1DC63}"/>
              </a:ext>
            </a:extLst>
          </p:cNvPr>
          <p:cNvSpPr>
            <a:spLocks noRot="1" noChangeArrowheads="1" noTextEdit="1"/>
          </p:cNvSpPr>
          <p:nvPr>
            <p:ph type="sldImg"/>
          </p:nvPr>
        </p:nvSpPr>
        <p:spPr>
          <a:xfrm>
            <a:off x="379413" y="684213"/>
            <a:ext cx="6100762" cy="3432175"/>
          </a:xfrm>
          <a:ln/>
        </p:spPr>
      </p:sp>
      <p:sp>
        <p:nvSpPr>
          <p:cNvPr id="313347" name="Rectangle 3">
            <a:extLst>
              <a:ext uri="{FF2B5EF4-FFF2-40B4-BE49-F238E27FC236}">
                <a16:creationId xmlns:a16="http://schemas.microsoft.com/office/drawing/2014/main" id="{47067DF8-ED7A-4BC1-B3D7-25D4939352A9}"/>
              </a:ext>
            </a:extLst>
          </p:cNvPr>
          <p:cNvSpPr>
            <a:spLocks noGrp="1" noChangeArrowheads="1"/>
          </p:cNvSpPr>
          <p:nvPr>
            <p:ph type="body" idx="1"/>
          </p:nvPr>
        </p:nvSpPr>
        <p:spPr>
          <a:xfrm>
            <a:off x="685800" y="4343400"/>
            <a:ext cx="5486400" cy="4116388"/>
          </a:xfrm>
        </p:spPr>
        <p:txBody>
          <a:bodyPr/>
          <a:lstStyle/>
          <a:p>
            <a:r>
              <a:rPr lang="en-US" altLang="en-US" b="1"/>
              <a:t>OBJECTIVE 27</a:t>
            </a:r>
            <a:r>
              <a:rPr lang="en-US" altLang="en-US" b="1">
                <a:cs typeface="Arial" panose="020B0604020202020204" pitchFamily="34" charset="0"/>
              </a:rPr>
              <a:t>| Describe some gender differences in social power.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64362E9-2871-4089-A938-95A24FB676B9}"/>
              </a:ext>
            </a:extLst>
          </p:cNvPr>
          <p:cNvSpPr>
            <a:spLocks noGrp="1" noChangeArrowheads="1"/>
          </p:cNvSpPr>
          <p:nvPr>
            <p:ph type="sldNum" sz="quarter" idx="5"/>
          </p:nvPr>
        </p:nvSpPr>
        <p:spPr>
          <a:ln/>
        </p:spPr>
        <p:txBody>
          <a:bodyPr/>
          <a:lstStyle/>
          <a:p>
            <a:fld id="{96D5644C-42A3-43FE-B0C4-F9AAA2461BB0}" type="slidenum">
              <a:rPr lang="en-US" altLang="en-US"/>
              <a:pPr/>
              <a:t>5</a:t>
            </a:fld>
            <a:endParaRPr lang="en-US" altLang="en-US"/>
          </a:p>
        </p:txBody>
      </p:sp>
      <p:sp>
        <p:nvSpPr>
          <p:cNvPr id="315394" name="Rectangle 2">
            <a:extLst>
              <a:ext uri="{FF2B5EF4-FFF2-40B4-BE49-F238E27FC236}">
                <a16:creationId xmlns:a16="http://schemas.microsoft.com/office/drawing/2014/main" id="{43BC3B48-E9BF-4407-8D75-4165179AF74E}"/>
              </a:ext>
            </a:extLst>
          </p:cNvPr>
          <p:cNvSpPr>
            <a:spLocks noRot="1" noChangeArrowheads="1" noTextEdit="1"/>
          </p:cNvSpPr>
          <p:nvPr>
            <p:ph type="sldImg"/>
          </p:nvPr>
        </p:nvSpPr>
        <p:spPr>
          <a:xfrm>
            <a:off x="1141413" y="684213"/>
            <a:ext cx="4576762" cy="3432175"/>
          </a:xfrm>
          <a:ln/>
        </p:spPr>
      </p:sp>
      <p:sp>
        <p:nvSpPr>
          <p:cNvPr id="315395" name="Rectangle 3">
            <a:extLst>
              <a:ext uri="{FF2B5EF4-FFF2-40B4-BE49-F238E27FC236}">
                <a16:creationId xmlns:a16="http://schemas.microsoft.com/office/drawing/2014/main" id="{1F18EB27-9E6C-437C-9F06-6C66E73ADB36}"/>
              </a:ext>
            </a:extLst>
          </p:cNvPr>
          <p:cNvSpPr>
            <a:spLocks noGrp="1" noChangeArrowheads="1"/>
          </p:cNvSpPr>
          <p:nvPr>
            <p:ph type="body" idx="1"/>
          </p:nvPr>
        </p:nvSpPr>
        <p:spPr>
          <a:xfrm>
            <a:off x="685800" y="4343400"/>
            <a:ext cx="5486400" cy="4116388"/>
          </a:xfrm>
        </p:spPr>
        <p:txBody>
          <a:bodyPr/>
          <a:lstStyle/>
          <a:p>
            <a:r>
              <a:rPr lang="en-US" altLang="en-US" b="1"/>
              <a:t>OBJECTIVE 28</a:t>
            </a:r>
            <a:r>
              <a:rPr lang="en-US" altLang="en-US" b="1">
                <a:cs typeface="Arial" panose="020B0604020202020204" pitchFamily="34" charset="0"/>
              </a:rPr>
              <a:t>| Discuss gender differences in connectedness, or the ability to “tend and befriend.”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09A09BD-82A0-4EBE-92CC-9B287C7C94EC}"/>
              </a:ext>
            </a:extLst>
          </p:cNvPr>
          <p:cNvSpPr>
            <a:spLocks noGrp="1" noChangeArrowheads="1"/>
          </p:cNvSpPr>
          <p:nvPr>
            <p:ph type="sldNum" sz="quarter" idx="5"/>
          </p:nvPr>
        </p:nvSpPr>
        <p:spPr>
          <a:ln/>
        </p:spPr>
        <p:txBody>
          <a:bodyPr/>
          <a:lstStyle/>
          <a:p>
            <a:fld id="{D9A288C8-630A-430A-963B-EEE480BAF1D3}" type="slidenum">
              <a:rPr lang="en-US" altLang="en-US"/>
              <a:pPr/>
              <a:t>6</a:t>
            </a:fld>
            <a:endParaRPr lang="en-US" altLang="en-US"/>
          </a:p>
        </p:txBody>
      </p:sp>
      <p:sp>
        <p:nvSpPr>
          <p:cNvPr id="317442" name="Rectangle 2">
            <a:extLst>
              <a:ext uri="{FF2B5EF4-FFF2-40B4-BE49-F238E27FC236}">
                <a16:creationId xmlns:a16="http://schemas.microsoft.com/office/drawing/2014/main" id="{FBCAA3EB-7DB4-4B6F-8C69-FA9ACFB650D0}"/>
              </a:ext>
            </a:extLst>
          </p:cNvPr>
          <p:cNvSpPr>
            <a:spLocks noRot="1" noChangeArrowheads="1" noTextEdit="1"/>
          </p:cNvSpPr>
          <p:nvPr>
            <p:ph type="sldImg"/>
          </p:nvPr>
        </p:nvSpPr>
        <p:spPr>
          <a:xfrm>
            <a:off x="1141413" y="684213"/>
            <a:ext cx="4576762" cy="3432175"/>
          </a:xfrm>
          <a:ln/>
        </p:spPr>
      </p:sp>
      <p:sp>
        <p:nvSpPr>
          <p:cNvPr id="317443" name="Rectangle 3">
            <a:extLst>
              <a:ext uri="{FF2B5EF4-FFF2-40B4-BE49-F238E27FC236}">
                <a16:creationId xmlns:a16="http://schemas.microsoft.com/office/drawing/2014/main" id="{C81121F0-A6BF-46CF-8DED-60ED0CD4E9B6}"/>
              </a:ext>
            </a:extLst>
          </p:cNvPr>
          <p:cNvSpPr>
            <a:spLocks noGrp="1" noChangeArrowheads="1"/>
          </p:cNvSpPr>
          <p:nvPr>
            <p:ph type="body" idx="1"/>
          </p:nvPr>
        </p:nvSpPr>
        <p:spPr>
          <a:xfrm>
            <a:off x="685800" y="4343400"/>
            <a:ext cx="5486400" cy="4116388"/>
          </a:xfrm>
        </p:spPr>
        <p:txBody>
          <a:bodyPr/>
          <a:lstStyle/>
          <a:p>
            <a:r>
              <a:rPr lang="en-US" altLang="en-US" b="1"/>
              <a:t>OBJECTIVE 29</a:t>
            </a:r>
            <a:r>
              <a:rPr lang="en-US" altLang="en-US" b="1">
                <a:cs typeface="Arial" panose="020B0604020202020204" pitchFamily="34" charset="0"/>
              </a:rPr>
              <a:t>| Explain how biological sex is determined, and describe the role of sex hormones in biological development and gender differences.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67AAD61-0F0C-4EDA-AD2E-AE50D0779BA8}"/>
              </a:ext>
            </a:extLst>
          </p:cNvPr>
          <p:cNvSpPr>
            <a:spLocks noGrp="1" noChangeArrowheads="1"/>
          </p:cNvSpPr>
          <p:nvPr>
            <p:ph type="sldNum" sz="quarter" idx="5"/>
          </p:nvPr>
        </p:nvSpPr>
        <p:spPr>
          <a:ln/>
        </p:spPr>
        <p:txBody>
          <a:bodyPr/>
          <a:lstStyle/>
          <a:p>
            <a:fld id="{D07D9169-6A20-49C1-B313-CF0D9804720E}" type="slidenum">
              <a:rPr lang="en-US" altLang="en-US"/>
              <a:pPr/>
              <a:t>7</a:t>
            </a:fld>
            <a:endParaRPr lang="en-US" altLang="en-US"/>
          </a:p>
        </p:txBody>
      </p:sp>
      <p:sp>
        <p:nvSpPr>
          <p:cNvPr id="319490" name="Rectangle 2">
            <a:extLst>
              <a:ext uri="{FF2B5EF4-FFF2-40B4-BE49-F238E27FC236}">
                <a16:creationId xmlns:a16="http://schemas.microsoft.com/office/drawing/2014/main" id="{0C9F02B9-3930-4318-9341-0883EE7DC62F}"/>
              </a:ext>
            </a:extLst>
          </p:cNvPr>
          <p:cNvSpPr>
            <a:spLocks noRot="1" noChangeArrowheads="1" noTextEdit="1"/>
          </p:cNvSpPr>
          <p:nvPr>
            <p:ph type="sldImg"/>
          </p:nvPr>
        </p:nvSpPr>
        <p:spPr>
          <a:xfrm>
            <a:off x="1144588" y="685800"/>
            <a:ext cx="4572000" cy="3429000"/>
          </a:xfrm>
          <a:ln/>
        </p:spPr>
      </p:sp>
      <p:sp>
        <p:nvSpPr>
          <p:cNvPr id="319491" name="Rectangle 3">
            <a:extLst>
              <a:ext uri="{FF2B5EF4-FFF2-40B4-BE49-F238E27FC236}">
                <a16:creationId xmlns:a16="http://schemas.microsoft.com/office/drawing/2014/main" id="{4FF270AB-D9B7-4E56-87BA-DBFE741F051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F44FF53-AC5F-4340-B397-C3DD1944F5B7}"/>
              </a:ext>
            </a:extLst>
          </p:cNvPr>
          <p:cNvSpPr>
            <a:spLocks noGrp="1" noChangeArrowheads="1"/>
          </p:cNvSpPr>
          <p:nvPr>
            <p:ph type="sldNum" sz="quarter" idx="5"/>
          </p:nvPr>
        </p:nvSpPr>
        <p:spPr>
          <a:ln/>
        </p:spPr>
        <p:txBody>
          <a:bodyPr/>
          <a:lstStyle/>
          <a:p>
            <a:fld id="{CF888FA5-24C3-4565-8794-F917F4990981}" type="slidenum">
              <a:rPr lang="en-US" altLang="en-US"/>
              <a:pPr/>
              <a:t>9</a:t>
            </a:fld>
            <a:endParaRPr lang="en-US" altLang="en-US"/>
          </a:p>
        </p:txBody>
      </p:sp>
      <p:sp>
        <p:nvSpPr>
          <p:cNvPr id="321538" name="Rectangle 2">
            <a:extLst>
              <a:ext uri="{FF2B5EF4-FFF2-40B4-BE49-F238E27FC236}">
                <a16:creationId xmlns:a16="http://schemas.microsoft.com/office/drawing/2014/main" id="{C2A3F6CC-0D4F-40AA-8574-AA216A99AA12}"/>
              </a:ext>
            </a:extLst>
          </p:cNvPr>
          <p:cNvSpPr>
            <a:spLocks noRot="1" noChangeArrowheads="1" noTextEdit="1"/>
          </p:cNvSpPr>
          <p:nvPr>
            <p:ph type="sldImg"/>
          </p:nvPr>
        </p:nvSpPr>
        <p:spPr>
          <a:xfrm>
            <a:off x="1144588" y="685800"/>
            <a:ext cx="4572000" cy="3429000"/>
          </a:xfrm>
          <a:ln/>
        </p:spPr>
      </p:sp>
      <p:sp>
        <p:nvSpPr>
          <p:cNvPr id="321539" name="Rectangle 3">
            <a:extLst>
              <a:ext uri="{FF2B5EF4-FFF2-40B4-BE49-F238E27FC236}">
                <a16:creationId xmlns:a16="http://schemas.microsoft.com/office/drawing/2014/main" id="{1D88B7E5-64F2-4D56-A786-2E90F138C9A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EF744C7-BDC1-42EA-B851-29BF751EA7F2}"/>
              </a:ext>
            </a:extLst>
          </p:cNvPr>
          <p:cNvSpPr>
            <a:spLocks noGrp="1" noChangeArrowheads="1"/>
          </p:cNvSpPr>
          <p:nvPr>
            <p:ph type="sldNum" sz="quarter" idx="5"/>
          </p:nvPr>
        </p:nvSpPr>
        <p:spPr>
          <a:ln/>
        </p:spPr>
        <p:txBody>
          <a:bodyPr/>
          <a:lstStyle/>
          <a:p>
            <a:fld id="{4AE70D1E-E8F3-4025-A4C9-CC58B4498E00}" type="slidenum">
              <a:rPr lang="en-US" altLang="en-US"/>
              <a:pPr/>
              <a:t>10</a:t>
            </a:fld>
            <a:endParaRPr lang="en-US" altLang="en-US"/>
          </a:p>
        </p:txBody>
      </p:sp>
      <p:sp>
        <p:nvSpPr>
          <p:cNvPr id="323586" name="Rectangle 2">
            <a:extLst>
              <a:ext uri="{FF2B5EF4-FFF2-40B4-BE49-F238E27FC236}">
                <a16:creationId xmlns:a16="http://schemas.microsoft.com/office/drawing/2014/main" id="{AD748F9F-3E99-4C85-B43C-242BB5E28D6E}"/>
              </a:ext>
            </a:extLst>
          </p:cNvPr>
          <p:cNvSpPr>
            <a:spLocks noRot="1" noChangeArrowheads="1" noTextEdit="1"/>
          </p:cNvSpPr>
          <p:nvPr>
            <p:ph type="sldImg"/>
          </p:nvPr>
        </p:nvSpPr>
        <p:spPr>
          <a:xfrm>
            <a:off x="1141413" y="684213"/>
            <a:ext cx="4576762" cy="3432175"/>
          </a:xfrm>
          <a:ln/>
        </p:spPr>
      </p:sp>
      <p:sp>
        <p:nvSpPr>
          <p:cNvPr id="323587" name="Rectangle 3">
            <a:extLst>
              <a:ext uri="{FF2B5EF4-FFF2-40B4-BE49-F238E27FC236}">
                <a16:creationId xmlns:a16="http://schemas.microsoft.com/office/drawing/2014/main" id="{8326B6CE-33A3-450B-898C-F7FAF68395D8}"/>
              </a:ext>
            </a:extLst>
          </p:cNvPr>
          <p:cNvSpPr>
            <a:spLocks noGrp="1" noChangeArrowheads="1"/>
          </p:cNvSpPr>
          <p:nvPr>
            <p:ph type="body" idx="1"/>
          </p:nvPr>
        </p:nvSpPr>
        <p:spPr>
          <a:xfrm>
            <a:off x="685800" y="4343400"/>
            <a:ext cx="5486400" cy="4116388"/>
          </a:xfrm>
        </p:spPr>
        <p:txBody>
          <a:bodyPr/>
          <a:lstStyle/>
          <a:p>
            <a:r>
              <a:rPr lang="en-US" altLang="en-US" b="1"/>
              <a:t>OBJECTIVE 29</a:t>
            </a:r>
            <a:r>
              <a:rPr lang="en-US" altLang="en-US" b="1">
                <a:cs typeface="Arial" panose="020B0604020202020204" pitchFamily="34" charset="0"/>
              </a:rPr>
              <a:t>| Discuss the relative importance of heredity and environment on gender development, and describe two theories of gender-typing.</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42F5C81-C572-4803-83AB-4CBBD022234E}"/>
              </a:ext>
            </a:extLst>
          </p:cNvPr>
          <p:cNvSpPr>
            <a:spLocks noGrp="1" noChangeArrowheads="1"/>
          </p:cNvSpPr>
          <p:nvPr>
            <p:ph type="sldNum" sz="quarter" idx="5"/>
          </p:nvPr>
        </p:nvSpPr>
        <p:spPr>
          <a:ln/>
        </p:spPr>
        <p:txBody>
          <a:bodyPr/>
          <a:lstStyle/>
          <a:p>
            <a:fld id="{1B372F23-EA49-4E18-BD52-E324256C4E03}" type="slidenum">
              <a:rPr lang="en-US" altLang="en-US"/>
              <a:pPr/>
              <a:t>12</a:t>
            </a:fld>
            <a:endParaRPr lang="en-US" altLang="en-US"/>
          </a:p>
        </p:txBody>
      </p:sp>
      <p:sp>
        <p:nvSpPr>
          <p:cNvPr id="327682" name="Rectangle 2">
            <a:extLst>
              <a:ext uri="{FF2B5EF4-FFF2-40B4-BE49-F238E27FC236}">
                <a16:creationId xmlns:a16="http://schemas.microsoft.com/office/drawing/2014/main" id="{436CDE11-15C6-4754-9FDC-02755DDD0621}"/>
              </a:ext>
            </a:extLst>
          </p:cNvPr>
          <p:cNvSpPr>
            <a:spLocks noRot="1" noChangeArrowheads="1" noTextEdit="1"/>
          </p:cNvSpPr>
          <p:nvPr>
            <p:ph type="sldImg"/>
          </p:nvPr>
        </p:nvSpPr>
        <p:spPr>
          <a:xfrm>
            <a:off x="1141413" y="684213"/>
            <a:ext cx="4576762" cy="3432175"/>
          </a:xfrm>
          <a:ln/>
        </p:spPr>
      </p:sp>
      <p:sp>
        <p:nvSpPr>
          <p:cNvPr id="327683" name="Rectangle 3">
            <a:extLst>
              <a:ext uri="{FF2B5EF4-FFF2-40B4-BE49-F238E27FC236}">
                <a16:creationId xmlns:a16="http://schemas.microsoft.com/office/drawing/2014/main" id="{E11D6219-A0A8-4C89-88B0-81A3B4C4C842}"/>
              </a:ext>
            </a:extLst>
          </p:cNvPr>
          <p:cNvSpPr>
            <a:spLocks noGrp="1" noChangeArrowheads="1"/>
          </p:cNvSpPr>
          <p:nvPr>
            <p:ph type="body" idx="1"/>
          </p:nvPr>
        </p:nvSpPr>
        <p:spPr>
          <a:xfrm>
            <a:off x="685800" y="4343400"/>
            <a:ext cx="5486400" cy="4116388"/>
          </a:xfrm>
        </p:spPr>
        <p:txBody>
          <a:bodyPr/>
          <a:lstStyle/>
          <a:p>
            <a:r>
              <a:rPr lang="en-US" altLang="en-US" b="1"/>
              <a:t>OBJECTIVE 30</a:t>
            </a:r>
            <a:r>
              <a:rPr lang="en-US" altLang="en-US" b="1">
                <a:cs typeface="Arial" panose="020B0604020202020204" pitchFamily="34" charset="0"/>
              </a:rPr>
              <a:t>| Describe the biopsychosocial perspective on development.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229DA-5688-4766-9CD5-E5ABF849F7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B1FBC7-5029-4056-A910-F9B1122F9F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7D4C9E-1655-4B64-B959-4CD0D3839B2F}"/>
              </a:ext>
            </a:extLst>
          </p:cNvPr>
          <p:cNvSpPr>
            <a:spLocks noGrp="1"/>
          </p:cNvSpPr>
          <p:nvPr>
            <p:ph type="dt" sz="half" idx="10"/>
          </p:nvPr>
        </p:nvSpPr>
        <p:spPr/>
        <p:txBody>
          <a:bodyPr/>
          <a:lstStyle/>
          <a:p>
            <a:fld id="{E2E000D7-5AB0-462B-B383-0021F642E110}" type="datetimeFigureOut">
              <a:rPr lang="en-US" smtClean="0"/>
              <a:t>7/17/2018</a:t>
            </a:fld>
            <a:endParaRPr lang="en-US"/>
          </a:p>
        </p:txBody>
      </p:sp>
      <p:sp>
        <p:nvSpPr>
          <p:cNvPr id="5" name="Footer Placeholder 4">
            <a:extLst>
              <a:ext uri="{FF2B5EF4-FFF2-40B4-BE49-F238E27FC236}">
                <a16:creationId xmlns:a16="http://schemas.microsoft.com/office/drawing/2014/main" id="{6795AA81-311D-40A7-A6B3-F785494D9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466CE0-F89E-4727-B81B-90C2648BA401}"/>
              </a:ext>
            </a:extLst>
          </p:cNvPr>
          <p:cNvSpPr>
            <a:spLocks noGrp="1"/>
          </p:cNvSpPr>
          <p:nvPr>
            <p:ph type="sldNum" sz="quarter" idx="12"/>
          </p:nvPr>
        </p:nvSpPr>
        <p:spPr/>
        <p:txBody>
          <a:bodyPr/>
          <a:lstStyle/>
          <a:p>
            <a:fld id="{F154F161-A8FB-4636-B45D-65332EC7DE3D}" type="slidenum">
              <a:rPr lang="en-US" smtClean="0"/>
              <a:t>‹#›</a:t>
            </a:fld>
            <a:endParaRPr lang="en-US"/>
          </a:p>
        </p:txBody>
      </p:sp>
    </p:spTree>
    <p:extLst>
      <p:ext uri="{BB962C8B-B14F-4D97-AF65-F5344CB8AC3E}">
        <p14:creationId xmlns:p14="http://schemas.microsoft.com/office/powerpoint/2010/main" val="202270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C8B7B-F937-4846-88E7-668E3A0964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EBFBAC-181E-4BDF-B749-3A8FDC9F0E3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F6BB8B-2F09-4C9B-8EF2-08F82A7D84E5}"/>
              </a:ext>
            </a:extLst>
          </p:cNvPr>
          <p:cNvSpPr>
            <a:spLocks noGrp="1"/>
          </p:cNvSpPr>
          <p:nvPr>
            <p:ph type="dt" sz="half" idx="10"/>
          </p:nvPr>
        </p:nvSpPr>
        <p:spPr/>
        <p:txBody>
          <a:bodyPr/>
          <a:lstStyle/>
          <a:p>
            <a:fld id="{E2E000D7-5AB0-462B-B383-0021F642E110}" type="datetimeFigureOut">
              <a:rPr lang="en-US" smtClean="0"/>
              <a:t>7/17/2018</a:t>
            </a:fld>
            <a:endParaRPr lang="en-US"/>
          </a:p>
        </p:txBody>
      </p:sp>
      <p:sp>
        <p:nvSpPr>
          <p:cNvPr id="5" name="Footer Placeholder 4">
            <a:extLst>
              <a:ext uri="{FF2B5EF4-FFF2-40B4-BE49-F238E27FC236}">
                <a16:creationId xmlns:a16="http://schemas.microsoft.com/office/drawing/2014/main" id="{D9E0B5AC-40EC-4143-91BE-A3A978ED42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DBBC58-73A1-4959-955A-5F6E327D436B}"/>
              </a:ext>
            </a:extLst>
          </p:cNvPr>
          <p:cNvSpPr>
            <a:spLocks noGrp="1"/>
          </p:cNvSpPr>
          <p:nvPr>
            <p:ph type="sldNum" sz="quarter" idx="12"/>
          </p:nvPr>
        </p:nvSpPr>
        <p:spPr/>
        <p:txBody>
          <a:bodyPr/>
          <a:lstStyle/>
          <a:p>
            <a:fld id="{F154F161-A8FB-4636-B45D-65332EC7DE3D}" type="slidenum">
              <a:rPr lang="en-US" smtClean="0"/>
              <a:t>‹#›</a:t>
            </a:fld>
            <a:endParaRPr lang="en-US"/>
          </a:p>
        </p:txBody>
      </p:sp>
    </p:spTree>
    <p:extLst>
      <p:ext uri="{BB962C8B-B14F-4D97-AF65-F5344CB8AC3E}">
        <p14:creationId xmlns:p14="http://schemas.microsoft.com/office/powerpoint/2010/main" val="2287319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EF8EE3-EEBD-44F6-874A-9E07926556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194B53C-FD48-4BBD-8879-44AD2953973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ABD886-A849-410C-A107-F4D27471C67C}"/>
              </a:ext>
            </a:extLst>
          </p:cNvPr>
          <p:cNvSpPr>
            <a:spLocks noGrp="1"/>
          </p:cNvSpPr>
          <p:nvPr>
            <p:ph type="dt" sz="half" idx="10"/>
          </p:nvPr>
        </p:nvSpPr>
        <p:spPr/>
        <p:txBody>
          <a:bodyPr/>
          <a:lstStyle/>
          <a:p>
            <a:fld id="{E2E000D7-5AB0-462B-B383-0021F642E110}" type="datetimeFigureOut">
              <a:rPr lang="en-US" smtClean="0"/>
              <a:t>7/17/2018</a:t>
            </a:fld>
            <a:endParaRPr lang="en-US"/>
          </a:p>
        </p:txBody>
      </p:sp>
      <p:sp>
        <p:nvSpPr>
          <p:cNvPr id="5" name="Footer Placeholder 4">
            <a:extLst>
              <a:ext uri="{FF2B5EF4-FFF2-40B4-BE49-F238E27FC236}">
                <a16:creationId xmlns:a16="http://schemas.microsoft.com/office/drawing/2014/main" id="{136D1391-44D2-4BC1-A919-AE1AB206D1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0FD461-2B1B-4DC9-8AC4-F05B26329B3F}"/>
              </a:ext>
            </a:extLst>
          </p:cNvPr>
          <p:cNvSpPr>
            <a:spLocks noGrp="1"/>
          </p:cNvSpPr>
          <p:nvPr>
            <p:ph type="sldNum" sz="quarter" idx="12"/>
          </p:nvPr>
        </p:nvSpPr>
        <p:spPr/>
        <p:txBody>
          <a:bodyPr/>
          <a:lstStyle/>
          <a:p>
            <a:fld id="{F154F161-A8FB-4636-B45D-65332EC7DE3D}" type="slidenum">
              <a:rPr lang="en-US" smtClean="0"/>
              <a:t>‹#›</a:t>
            </a:fld>
            <a:endParaRPr lang="en-US"/>
          </a:p>
        </p:txBody>
      </p:sp>
    </p:spTree>
    <p:extLst>
      <p:ext uri="{BB962C8B-B14F-4D97-AF65-F5344CB8AC3E}">
        <p14:creationId xmlns:p14="http://schemas.microsoft.com/office/powerpoint/2010/main" val="2328709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38404-8C6D-45A0-9324-D1E9D8BBC6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BCF855-A7D9-4F0A-A8F8-805038B37D9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0B3A86-119F-4E1B-BB84-CF833374828D}"/>
              </a:ext>
            </a:extLst>
          </p:cNvPr>
          <p:cNvSpPr>
            <a:spLocks noGrp="1"/>
          </p:cNvSpPr>
          <p:nvPr>
            <p:ph type="dt" sz="half" idx="10"/>
          </p:nvPr>
        </p:nvSpPr>
        <p:spPr/>
        <p:txBody>
          <a:bodyPr/>
          <a:lstStyle/>
          <a:p>
            <a:fld id="{E2E000D7-5AB0-462B-B383-0021F642E110}" type="datetimeFigureOut">
              <a:rPr lang="en-US" smtClean="0"/>
              <a:t>7/17/2018</a:t>
            </a:fld>
            <a:endParaRPr lang="en-US"/>
          </a:p>
        </p:txBody>
      </p:sp>
      <p:sp>
        <p:nvSpPr>
          <p:cNvPr id="5" name="Footer Placeholder 4">
            <a:extLst>
              <a:ext uri="{FF2B5EF4-FFF2-40B4-BE49-F238E27FC236}">
                <a16:creationId xmlns:a16="http://schemas.microsoft.com/office/drawing/2014/main" id="{699AA90A-F6A2-424E-B662-CADD1EDF9E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221240-6948-473E-93D4-6EE64286B2D8}"/>
              </a:ext>
            </a:extLst>
          </p:cNvPr>
          <p:cNvSpPr>
            <a:spLocks noGrp="1"/>
          </p:cNvSpPr>
          <p:nvPr>
            <p:ph type="sldNum" sz="quarter" idx="12"/>
          </p:nvPr>
        </p:nvSpPr>
        <p:spPr/>
        <p:txBody>
          <a:bodyPr/>
          <a:lstStyle/>
          <a:p>
            <a:fld id="{F154F161-A8FB-4636-B45D-65332EC7DE3D}" type="slidenum">
              <a:rPr lang="en-US" smtClean="0"/>
              <a:t>‹#›</a:t>
            </a:fld>
            <a:endParaRPr lang="en-US"/>
          </a:p>
        </p:txBody>
      </p:sp>
    </p:spTree>
    <p:extLst>
      <p:ext uri="{BB962C8B-B14F-4D97-AF65-F5344CB8AC3E}">
        <p14:creationId xmlns:p14="http://schemas.microsoft.com/office/powerpoint/2010/main" val="1349853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BD428-E8CD-4F31-BC1F-47CBFFA17A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FE793C-791A-4B4A-8430-12CDF73D81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916DAE7-E375-4050-A323-54CEAE16087D}"/>
              </a:ext>
            </a:extLst>
          </p:cNvPr>
          <p:cNvSpPr>
            <a:spLocks noGrp="1"/>
          </p:cNvSpPr>
          <p:nvPr>
            <p:ph type="dt" sz="half" idx="10"/>
          </p:nvPr>
        </p:nvSpPr>
        <p:spPr/>
        <p:txBody>
          <a:bodyPr/>
          <a:lstStyle/>
          <a:p>
            <a:fld id="{E2E000D7-5AB0-462B-B383-0021F642E110}" type="datetimeFigureOut">
              <a:rPr lang="en-US" smtClean="0"/>
              <a:t>7/17/2018</a:t>
            </a:fld>
            <a:endParaRPr lang="en-US"/>
          </a:p>
        </p:txBody>
      </p:sp>
      <p:sp>
        <p:nvSpPr>
          <p:cNvPr id="5" name="Footer Placeholder 4">
            <a:extLst>
              <a:ext uri="{FF2B5EF4-FFF2-40B4-BE49-F238E27FC236}">
                <a16:creationId xmlns:a16="http://schemas.microsoft.com/office/drawing/2014/main" id="{E1B7794C-D118-49A9-BDD9-DFE94C2F92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A8F18A-6B10-42C8-AD5D-E83CC5FEAA23}"/>
              </a:ext>
            </a:extLst>
          </p:cNvPr>
          <p:cNvSpPr>
            <a:spLocks noGrp="1"/>
          </p:cNvSpPr>
          <p:nvPr>
            <p:ph type="sldNum" sz="quarter" idx="12"/>
          </p:nvPr>
        </p:nvSpPr>
        <p:spPr/>
        <p:txBody>
          <a:bodyPr/>
          <a:lstStyle/>
          <a:p>
            <a:fld id="{F154F161-A8FB-4636-B45D-65332EC7DE3D}" type="slidenum">
              <a:rPr lang="en-US" smtClean="0"/>
              <a:t>‹#›</a:t>
            </a:fld>
            <a:endParaRPr lang="en-US"/>
          </a:p>
        </p:txBody>
      </p:sp>
    </p:spTree>
    <p:extLst>
      <p:ext uri="{BB962C8B-B14F-4D97-AF65-F5344CB8AC3E}">
        <p14:creationId xmlns:p14="http://schemas.microsoft.com/office/powerpoint/2010/main" val="3352308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1E5BF-E304-477B-9F0F-90EAD48631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58CA62-49BE-4D94-8346-4495939B00D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34C3AB-E645-4906-8592-869953D41A6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7B52E4-2F17-48AA-AB2F-8C47CCBA3E55}"/>
              </a:ext>
            </a:extLst>
          </p:cNvPr>
          <p:cNvSpPr>
            <a:spLocks noGrp="1"/>
          </p:cNvSpPr>
          <p:nvPr>
            <p:ph type="dt" sz="half" idx="10"/>
          </p:nvPr>
        </p:nvSpPr>
        <p:spPr/>
        <p:txBody>
          <a:bodyPr/>
          <a:lstStyle/>
          <a:p>
            <a:fld id="{E2E000D7-5AB0-462B-B383-0021F642E110}" type="datetimeFigureOut">
              <a:rPr lang="en-US" smtClean="0"/>
              <a:t>7/17/2018</a:t>
            </a:fld>
            <a:endParaRPr lang="en-US"/>
          </a:p>
        </p:txBody>
      </p:sp>
      <p:sp>
        <p:nvSpPr>
          <p:cNvPr id="6" name="Footer Placeholder 5">
            <a:extLst>
              <a:ext uri="{FF2B5EF4-FFF2-40B4-BE49-F238E27FC236}">
                <a16:creationId xmlns:a16="http://schemas.microsoft.com/office/drawing/2014/main" id="{C6EB4338-B19D-4947-B926-37BD79ACB4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D5F79B-A630-42E7-AB12-F0E1710E3AC2}"/>
              </a:ext>
            </a:extLst>
          </p:cNvPr>
          <p:cNvSpPr>
            <a:spLocks noGrp="1"/>
          </p:cNvSpPr>
          <p:nvPr>
            <p:ph type="sldNum" sz="quarter" idx="12"/>
          </p:nvPr>
        </p:nvSpPr>
        <p:spPr/>
        <p:txBody>
          <a:bodyPr/>
          <a:lstStyle/>
          <a:p>
            <a:fld id="{F154F161-A8FB-4636-B45D-65332EC7DE3D}" type="slidenum">
              <a:rPr lang="en-US" smtClean="0"/>
              <a:t>‹#›</a:t>
            </a:fld>
            <a:endParaRPr lang="en-US"/>
          </a:p>
        </p:txBody>
      </p:sp>
    </p:spTree>
    <p:extLst>
      <p:ext uri="{BB962C8B-B14F-4D97-AF65-F5344CB8AC3E}">
        <p14:creationId xmlns:p14="http://schemas.microsoft.com/office/powerpoint/2010/main" val="1153944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0C30A-4204-42A9-8C69-315C239D56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F53E88-06A2-4242-A491-B27AED951F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3802FF-0208-476C-9791-EB2C4D1FDF1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EEA894-ECD0-4960-8E63-E13F7F4CAA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B3D01E2-ABBB-4ACF-B18F-4F88F414BD2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9890F8-A55C-48AB-9C84-5A6AEC6ECB6E}"/>
              </a:ext>
            </a:extLst>
          </p:cNvPr>
          <p:cNvSpPr>
            <a:spLocks noGrp="1"/>
          </p:cNvSpPr>
          <p:nvPr>
            <p:ph type="dt" sz="half" idx="10"/>
          </p:nvPr>
        </p:nvSpPr>
        <p:spPr/>
        <p:txBody>
          <a:bodyPr/>
          <a:lstStyle/>
          <a:p>
            <a:fld id="{E2E000D7-5AB0-462B-B383-0021F642E110}" type="datetimeFigureOut">
              <a:rPr lang="en-US" smtClean="0"/>
              <a:t>7/17/2018</a:t>
            </a:fld>
            <a:endParaRPr lang="en-US"/>
          </a:p>
        </p:txBody>
      </p:sp>
      <p:sp>
        <p:nvSpPr>
          <p:cNvPr id="8" name="Footer Placeholder 7">
            <a:extLst>
              <a:ext uri="{FF2B5EF4-FFF2-40B4-BE49-F238E27FC236}">
                <a16:creationId xmlns:a16="http://schemas.microsoft.com/office/drawing/2014/main" id="{7E501E6F-6F41-414C-8903-E5894C5DC4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3DFF90-79D6-41A5-9298-576093CCDC03}"/>
              </a:ext>
            </a:extLst>
          </p:cNvPr>
          <p:cNvSpPr>
            <a:spLocks noGrp="1"/>
          </p:cNvSpPr>
          <p:nvPr>
            <p:ph type="sldNum" sz="quarter" idx="12"/>
          </p:nvPr>
        </p:nvSpPr>
        <p:spPr/>
        <p:txBody>
          <a:bodyPr/>
          <a:lstStyle/>
          <a:p>
            <a:fld id="{F154F161-A8FB-4636-B45D-65332EC7DE3D}" type="slidenum">
              <a:rPr lang="en-US" smtClean="0"/>
              <a:t>‹#›</a:t>
            </a:fld>
            <a:endParaRPr lang="en-US"/>
          </a:p>
        </p:txBody>
      </p:sp>
    </p:spTree>
    <p:extLst>
      <p:ext uri="{BB962C8B-B14F-4D97-AF65-F5344CB8AC3E}">
        <p14:creationId xmlns:p14="http://schemas.microsoft.com/office/powerpoint/2010/main" val="2398037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861BC-1359-4607-BBFE-3C40ABE55B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1994AF-D70B-4CED-8965-62D412E61DF4}"/>
              </a:ext>
            </a:extLst>
          </p:cNvPr>
          <p:cNvSpPr>
            <a:spLocks noGrp="1"/>
          </p:cNvSpPr>
          <p:nvPr>
            <p:ph type="dt" sz="half" idx="10"/>
          </p:nvPr>
        </p:nvSpPr>
        <p:spPr/>
        <p:txBody>
          <a:bodyPr/>
          <a:lstStyle/>
          <a:p>
            <a:fld id="{E2E000D7-5AB0-462B-B383-0021F642E110}" type="datetimeFigureOut">
              <a:rPr lang="en-US" smtClean="0"/>
              <a:t>7/17/2018</a:t>
            </a:fld>
            <a:endParaRPr lang="en-US"/>
          </a:p>
        </p:txBody>
      </p:sp>
      <p:sp>
        <p:nvSpPr>
          <p:cNvPr id="4" name="Footer Placeholder 3">
            <a:extLst>
              <a:ext uri="{FF2B5EF4-FFF2-40B4-BE49-F238E27FC236}">
                <a16:creationId xmlns:a16="http://schemas.microsoft.com/office/drawing/2014/main" id="{2BBD9C77-D66E-4A5D-910F-B930A4144AA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BB6D67-EF97-4AB7-8EAE-5D672AAE264F}"/>
              </a:ext>
            </a:extLst>
          </p:cNvPr>
          <p:cNvSpPr>
            <a:spLocks noGrp="1"/>
          </p:cNvSpPr>
          <p:nvPr>
            <p:ph type="sldNum" sz="quarter" idx="12"/>
          </p:nvPr>
        </p:nvSpPr>
        <p:spPr/>
        <p:txBody>
          <a:bodyPr/>
          <a:lstStyle/>
          <a:p>
            <a:fld id="{F154F161-A8FB-4636-B45D-65332EC7DE3D}" type="slidenum">
              <a:rPr lang="en-US" smtClean="0"/>
              <a:t>‹#›</a:t>
            </a:fld>
            <a:endParaRPr lang="en-US"/>
          </a:p>
        </p:txBody>
      </p:sp>
    </p:spTree>
    <p:extLst>
      <p:ext uri="{BB962C8B-B14F-4D97-AF65-F5344CB8AC3E}">
        <p14:creationId xmlns:p14="http://schemas.microsoft.com/office/powerpoint/2010/main" val="2431093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7371E3-E8EA-4B5E-BD2A-927E43CA114F}"/>
              </a:ext>
            </a:extLst>
          </p:cNvPr>
          <p:cNvSpPr>
            <a:spLocks noGrp="1"/>
          </p:cNvSpPr>
          <p:nvPr>
            <p:ph type="dt" sz="half" idx="10"/>
          </p:nvPr>
        </p:nvSpPr>
        <p:spPr/>
        <p:txBody>
          <a:bodyPr/>
          <a:lstStyle/>
          <a:p>
            <a:fld id="{E2E000D7-5AB0-462B-B383-0021F642E110}" type="datetimeFigureOut">
              <a:rPr lang="en-US" smtClean="0"/>
              <a:t>7/17/2018</a:t>
            </a:fld>
            <a:endParaRPr lang="en-US"/>
          </a:p>
        </p:txBody>
      </p:sp>
      <p:sp>
        <p:nvSpPr>
          <p:cNvPr id="3" name="Footer Placeholder 2">
            <a:extLst>
              <a:ext uri="{FF2B5EF4-FFF2-40B4-BE49-F238E27FC236}">
                <a16:creationId xmlns:a16="http://schemas.microsoft.com/office/drawing/2014/main" id="{2919B13E-CF4D-4134-9161-779679BA97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7F38C2-7CA0-4E13-8394-56A92DEFB713}"/>
              </a:ext>
            </a:extLst>
          </p:cNvPr>
          <p:cNvSpPr>
            <a:spLocks noGrp="1"/>
          </p:cNvSpPr>
          <p:nvPr>
            <p:ph type="sldNum" sz="quarter" idx="12"/>
          </p:nvPr>
        </p:nvSpPr>
        <p:spPr/>
        <p:txBody>
          <a:bodyPr/>
          <a:lstStyle/>
          <a:p>
            <a:fld id="{F154F161-A8FB-4636-B45D-65332EC7DE3D}" type="slidenum">
              <a:rPr lang="en-US" smtClean="0"/>
              <a:t>‹#›</a:t>
            </a:fld>
            <a:endParaRPr lang="en-US"/>
          </a:p>
        </p:txBody>
      </p:sp>
    </p:spTree>
    <p:extLst>
      <p:ext uri="{BB962C8B-B14F-4D97-AF65-F5344CB8AC3E}">
        <p14:creationId xmlns:p14="http://schemas.microsoft.com/office/powerpoint/2010/main" val="3449994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12E92-2A5B-4209-9C53-967D0D9274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CDB243-3A28-4F92-A9DF-5C0C668AF8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C43D88-2725-4195-9B47-BB1805F4F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80C945-4AD5-4466-AE47-D9A78791B2F0}"/>
              </a:ext>
            </a:extLst>
          </p:cNvPr>
          <p:cNvSpPr>
            <a:spLocks noGrp="1"/>
          </p:cNvSpPr>
          <p:nvPr>
            <p:ph type="dt" sz="half" idx="10"/>
          </p:nvPr>
        </p:nvSpPr>
        <p:spPr/>
        <p:txBody>
          <a:bodyPr/>
          <a:lstStyle/>
          <a:p>
            <a:fld id="{E2E000D7-5AB0-462B-B383-0021F642E110}" type="datetimeFigureOut">
              <a:rPr lang="en-US" smtClean="0"/>
              <a:t>7/17/2018</a:t>
            </a:fld>
            <a:endParaRPr lang="en-US"/>
          </a:p>
        </p:txBody>
      </p:sp>
      <p:sp>
        <p:nvSpPr>
          <p:cNvPr id="6" name="Footer Placeholder 5">
            <a:extLst>
              <a:ext uri="{FF2B5EF4-FFF2-40B4-BE49-F238E27FC236}">
                <a16:creationId xmlns:a16="http://schemas.microsoft.com/office/drawing/2014/main" id="{CBB03FCD-1409-4AAC-AEC2-D46C98C6BD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FF8F46-BAEC-428C-8D13-1A85BFE8E0CD}"/>
              </a:ext>
            </a:extLst>
          </p:cNvPr>
          <p:cNvSpPr>
            <a:spLocks noGrp="1"/>
          </p:cNvSpPr>
          <p:nvPr>
            <p:ph type="sldNum" sz="quarter" idx="12"/>
          </p:nvPr>
        </p:nvSpPr>
        <p:spPr/>
        <p:txBody>
          <a:bodyPr/>
          <a:lstStyle/>
          <a:p>
            <a:fld id="{F154F161-A8FB-4636-B45D-65332EC7DE3D}" type="slidenum">
              <a:rPr lang="en-US" smtClean="0"/>
              <a:t>‹#›</a:t>
            </a:fld>
            <a:endParaRPr lang="en-US"/>
          </a:p>
        </p:txBody>
      </p:sp>
    </p:spTree>
    <p:extLst>
      <p:ext uri="{BB962C8B-B14F-4D97-AF65-F5344CB8AC3E}">
        <p14:creationId xmlns:p14="http://schemas.microsoft.com/office/powerpoint/2010/main" val="3619709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9D667-788B-4A65-A7D7-0D42EE4A92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8BB7FF-E53E-426C-B89E-28B882C5AE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1A85221-8E64-4BD9-813A-C685EFEA87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09D2924-E135-4D8E-B79B-096F6F3E88FC}"/>
              </a:ext>
            </a:extLst>
          </p:cNvPr>
          <p:cNvSpPr>
            <a:spLocks noGrp="1"/>
          </p:cNvSpPr>
          <p:nvPr>
            <p:ph type="dt" sz="half" idx="10"/>
          </p:nvPr>
        </p:nvSpPr>
        <p:spPr/>
        <p:txBody>
          <a:bodyPr/>
          <a:lstStyle/>
          <a:p>
            <a:fld id="{E2E000D7-5AB0-462B-B383-0021F642E110}" type="datetimeFigureOut">
              <a:rPr lang="en-US" smtClean="0"/>
              <a:t>7/17/2018</a:t>
            </a:fld>
            <a:endParaRPr lang="en-US"/>
          </a:p>
        </p:txBody>
      </p:sp>
      <p:sp>
        <p:nvSpPr>
          <p:cNvPr id="6" name="Footer Placeholder 5">
            <a:extLst>
              <a:ext uri="{FF2B5EF4-FFF2-40B4-BE49-F238E27FC236}">
                <a16:creationId xmlns:a16="http://schemas.microsoft.com/office/drawing/2014/main" id="{FEB40D11-45A0-4841-AAF1-74F51CB935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A03265-7E91-4F76-9FBE-E84F5C5AB214}"/>
              </a:ext>
            </a:extLst>
          </p:cNvPr>
          <p:cNvSpPr>
            <a:spLocks noGrp="1"/>
          </p:cNvSpPr>
          <p:nvPr>
            <p:ph type="sldNum" sz="quarter" idx="12"/>
          </p:nvPr>
        </p:nvSpPr>
        <p:spPr/>
        <p:txBody>
          <a:bodyPr/>
          <a:lstStyle/>
          <a:p>
            <a:fld id="{F154F161-A8FB-4636-B45D-65332EC7DE3D}" type="slidenum">
              <a:rPr lang="en-US" smtClean="0"/>
              <a:t>‹#›</a:t>
            </a:fld>
            <a:endParaRPr lang="en-US"/>
          </a:p>
        </p:txBody>
      </p:sp>
    </p:spTree>
    <p:extLst>
      <p:ext uri="{BB962C8B-B14F-4D97-AF65-F5344CB8AC3E}">
        <p14:creationId xmlns:p14="http://schemas.microsoft.com/office/powerpoint/2010/main" val="357807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5ED533-DA18-4246-AE71-F55DB087D7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F676B9-BD20-4389-A50D-03EBC22CB7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9B386C-FDD0-4941-8DA6-25AB4B7A1D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000D7-5AB0-462B-B383-0021F642E110}" type="datetimeFigureOut">
              <a:rPr lang="en-US" smtClean="0"/>
              <a:t>7/17/2018</a:t>
            </a:fld>
            <a:endParaRPr lang="en-US"/>
          </a:p>
        </p:txBody>
      </p:sp>
      <p:sp>
        <p:nvSpPr>
          <p:cNvPr id="5" name="Footer Placeholder 4">
            <a:extLst>
              <a:ext uri="{FF2B5EF4-FFF2-40B4-BE49-F238E27FC236}">
                <a16:creationId xmlns:a16="http://schemas.microsoft.com/office/drawing/2014/main" id="{F33F12E4-C3E7-4A73-B3DC-5AE9E1CF83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5DB1A30-0C0C-4DE8-8C02-1EE9D95A07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4F161-A8FB-4636-B45D-65332EC7DE3D}" type="slidenum">
              <a:rPr lang="en-US" smtClean="0"/>
              <a:t>‹#›</a:t>
            </a:fld>
            <a:endParaRPr lang="en-US"/>
          </a:p>
        </p:txBody>
      </p:sp>
    </p:spTree>
    <p:extLst>
      <p:ext uri="{BB962C8B-B14F-4D97-AF65-F5344CB8AC3E}">
        <p14:creationId xmlns:p14="http://schemas.microsoft.com/office/powerpoint/2010/main" val="4241875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25.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1.wmf"/><Relationship Id="rId5" Type="http://schemas.openxmlformats.org/officeDocument/2006/relationships/oleObject" Target="../embeddings/oleObject5.bin"/><Relationship Id="rId4" Type="http://schemas.openxmlformats.org/officeDocument/2006/relationships/image" Target="../media/image23.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5.wmf"/><Relationship Id="rId5" Type="http://schemas.openxmlformats.org/officeDocument/2006/relationships/oleObject" Target="../embeddings/oleObject7.bin"/><Relationship Id="rId4" Type="http://schemas.openxmlformats.org/officeDocument/2006/relationships/image" Target="../media/image24.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26.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27.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61280-B6E3-4CFD-9176-F0BA25D402B8}"/>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C22631CA-78CC-4C28-8F1D-04DC9DF0E92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42350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a:extLst>
              <a:ext uri="{FF2B5EF4-FFF2-40B4-BE49-F238E27FC236}">
                <a16:creationId xmlns:a16="http://schemas.microsoft.com/office/drawing/2014/main" id="{599CEC03-E517-4FB3-8AF0-AD71FF6142B8}"/>
              </a:ext>
            </a:extLst>
          </p:cNvPr>
          <p:cNvSpPr>
            <a:spLocks noGrp="1" noChangeArrowheads="1"/>
          </p:cNvSpPr>
          <p:nvPr>
            <p:ph type="title"/>
          </p:nvPr>
        </p:nvSpPr>
        <p:spPr>
          <a:xfrm>
            <a:off x="2195513" y="276225"/>
            <a:ext cx="7772400" cy="1143000"/>
          </a:xfrm>
        </p:spPr>
        <p:txBody>
          <a:bodyPr/>
          <a:lstStyle/>
          <a:p>
            <a:r>
              <a:rPr lang="en-US" altLang="en-US" sz="4000" b="1">
                <a:solidFill>
                  <a:srgbClr val="6600CC"/>
                </a:solidFill>
              </a:rPr>
              <a:t>Gender Roles</a:t>
            </a:r>
          </a:p>
        </p:txBody>
      </p:sp>
      <p:sp>
        <p:nvSpPr>
          <p:cNvPr id="322563" name="Rectangle 3">
            <a:extLst>
              <a:ext uri="{FF2B5EF4-FFF2-40B4-BE49-F238E27FC236}">
                <a16:creationId xmlns:a16="http://schemas.microsoft.com/office/drawing/2014/main" id="{37743ACA-C05B-4ECC-A76A-83DCA1E63C80}"/>
              </a:ext>
            </a:extLst>
          </p:cNvPr>
          <p:cNvSpPr>
            <a:spLocks noChangeArrowheads="1"/>
          </p:cNvSpPr>
          <p:nvPr/>
        </p:nvSpPr>
        <p:spPr bwMode="auto">
          <a:xfrm>
            <a:off x="2195513" y="1600200"/>
            <a:ext cx="7772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1036638" indent="-45720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531938" indent="-3810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989138" indent="-3429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446338" indent="-3429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9035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33607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8179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42751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buFont typeface="Wingdings" panose="05000000000000000000" pitchFamily="2" charset="2"/>
              <a:buNone/>
            </a:pPr>
            <a:r>
              <a:rPr lang="en-US" altLang="en-US" sz="2800"/>
              <a:t>Our culture shapes our </a:t>
            </a:r>
            <a:r>
              <a:rPr lang="en-US" altLang="en-US" sz="2800">
                <a:solidFill>
                  <a:srgbClr val="6600CC"/>
                </a:solidFill>
              </a:rPr>
              <a:t>gender roles</a:t>
            </a:r>
            <a:r>
              <a:rPr lang="en-US" altLang="en-US" sz="2800"/>
              <a:t> — expectations of how men and women are supposed to behave.</a:t>
            </a:r>
          </a:p>
        </p:txBody>
      </p:sp>
      <p:sp>
        <p:nvSpPr>
          <p:cNvPr id="322564" name="Rectangle 4">
            <a:extLst>
              <a:ext uri="{FF2B5EF4-FFF2-40B4-BE49-F238E27FC236}">
                <a16:creationId xmlns:a16="http://schemas.microsoft.com/office/drawing/2014/main" id="{3671F414-2298-4E4D-B4BC-F5CF0E63F176}"/>
              </a:ext>
            </a:extLst>
          </p:cNvPr>
          <p:cNvSpPr>
            <a:spLocks noChangeArrowheads="1"/>
          </p:cNvSpPr>
          <p:nvPr/>
        </p:nvSpPr>
        <p:spPr bwMode="auto">
          <a:xfrm>
            <a:off x="2209800" y="3048000"/>
            <a:ext cx="7772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1036638" indent="-45720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531938" indent="-3810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989138" indent="-3429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446338" indent="-3429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9035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33607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8179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42751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buFont typeface="Wingdings" panose="05000000000000000000" pitchFamily="2" charset="2"/>
              <a:buNone/>
            </a:pPr>
            <a:r>
              <a:rPr lang="en-US" altLang="en-US">
                <a:solidFill>
                  <a:srgbClr val="6600CC"/>
                </a:solidFill>
              </a:rPr>
              <a:t>Gender Identity</a:t>
            </a:r>
            <a:r>
              <a:rPr lang="en-US" altLang="en-US" sz="2800"/>
              <a:t> — means how a person views himself or herself in terms of gender.</a:t>
            </a:r>
          </a:p>
          <a:p>
            <a:pPr eaLnBrk="1" hangingPunct="1">
              <a:buFont typeface="Wingdings" panose="05000000000000000000" pitchFamily="2" charset="2"/>
              <a:buNone/>
            </a:pPr>
            <a:r>
              <a:rPr lang="en-US" altLang="en-US">
                <a:solidFill>
                  <a:srgbClr val="6600CC"/>
                </a:solidFill>
              </a:rPr>
              <a:t>Gender-typing-- </a:t>
            </a:r>
            <a:r>
              <a:rPr lang="en-US" altLang="en-US"/>
              <a:t>the acquisition of a traditional masculine or feminine role</a:t>
            </a:r>
            <a:endParaRPr lang="en-US" altLang="en-US">
              <a:solidFill>
                <a:srgbClr val="6600CC"/>
              </a:solidFill>
            </a:endParaRPr>
          </a:p>
          <a:p>
            <a:pPr eaLnBrk="1" hangingPunct="1">
              <a:buFont typeface="Wingdings" panose="05000000000000000000" pitchFamily="2" charset="2"/>
              <a:buNone/>
            </a:pPr>
            <a:endParaRPr lang="en-US" altLang="en-US" sz="280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DBB1A477-5D8E-4795-BF9E-C807FB06BCE6}"/>
              </a:ext>
            </a:extLst>
          </p:cNvPr>
          <p:cNvSpPr>
            <a:spLocks noGrp="1" noChangeArrowheads="1"/>
          </p:cNvSpPr>
          <p:nvPr>
            <p:ph type="title"/>
          </p:nvPr>
        </p:nvSpPr>
        <p:spPr>
          <a:xfrm>
            <a:off x="2209800" y="609600"/>
            <a:ext cx="8610600" cy="1143000"/>
          </a:xfrm>
        </p:spPr>
        <p:txBody>
          <a:bodyPr/>
          <a:lstStyle/>
          <a:p>
            <a:r>
              <a:rPr lang="en-US" altLang="en-US">
                <a:solidFill>
                  <a:srgbClr val="6600CC"/>
                </a:solidFill>
              </a:rPr>
              <a:t>The Nature and Nurture of Gender</a:t>
            </a:r>
          </a:p>
        </p:txBody>
      </p:sp>
      <p:sp>
        <p:nvSpPr>
          <p:cNvPr id="99331" name="Rectangle 3">
            <a:extLst>
              <a:ext uri="{FF2B5EF4-FFF2-40B4-BE49-F238E27FC236}">
                <a16:creationId xmlns:a16="http://schemas.microsoft.com/office/drawing/2014/main" id="{509A7FA8-92C6-4152-A0DF-ED125037401C}"/>
              </a:ext>
            </a:extLst>
          </p:cNvPr>
          <p:cNvSpPr>
            <a:spLocks noGrp="1" noChangeArrowheads="1"/>
          </p:cNvSpPr>
          <p:nvPr>
            <p:ph type="body" idx="1"/>
          </p:nvPr>
        </p:nvSpPr>
        <p:spPr>
          <a:xfrm>
            <a:off x="2286000" y="1752600"/>
            <a:ext cx="8077200" cy="4552950"/>
          </a:xfrm>
        </p:spPr>
        <p:txBody>
          <a:bodyPr/>
          <a:lstStyle/>
          <a:p>
            <a:pPr>
              <a:buFont typeface="Wingdings" panose="05000000000000000000" pitchFamily="2" charset="2"/>
              <a:buChar char="§"/>
            </a:pPr>
            <a:r>
              <a:rPr lang="en-US" altLang="en-US">
                <a:solidFill>
                  <a:srgbClr val="6600CC"/>
                </a:solidFill>
              </a:rPr>
              <a:t>Social Learning Theory</a:t>
            </a:r>
            <a:endParaRPr lang="en-US" altLang="en-US" sz="3600">
              <a:solidFill>
                <a:srgbClr val="6600CC"/>
              </a:solidFill>
            </a:endParaRPr>
          </a:p>
          <a:p>
            <a:pPr lvl="1">
              <a:buFont typeface="Wingdings" panose="05000000000000000000" pitchFamily="2" charset="2"/>
              <a:buChar char="§"/>
            </a:pPr>
            <a:r>
              <a:rPr lang="en-US" altLang="en-US"/>
              <a:t>theory that we learn social behavior by observing and imitating and by being rewarded or punished</a:t>
            </a:r>
          </a:p>
          <a:p>
            <a:pPr>
              <a:buFont typeface="Wingdings" panose="05000000000000000000" pitchFamily="2" charset="2"/>
              <a:buChar char="§"/>
            </a:pPr>
            <a:r>
              <a:rPr lang="en-US" altLang="en-US">
                <a:solidFill>
                  <a:srgbClr val="6600CC"/>
                </a:solidFill>
              </a:rPr>
              <a:t>Gender Schema Theory</a:t>
            </a:r>
            <a:endParaRPr lang="en-US" altLang="en-US"/>
          </a:p>
          <a:p>
            <a:pPr lvl="1">
              <a:buFont typeface="Wingdings" panose="05000000000000000000" pitchFamily="2" charset="2"/>
              <a:buChar char="§"/>
            </a:pPr>
            <a:r>
              <a:rPr lang="en-US" altLang="en-US"/>
              <a:t>suggests that we learn a cultural “recipe” of how to be a male or a female, which influences our gender- based perceptions and behaviors.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a:extLst>
              <a:ext uri="{FF2B5EF4-FFF2-40B4-BE49-F238E27FC236}">
                <a16:creationId xmlns:a16="http://schemas.microsoft.com/office/drawing/2014/main" id="{6A570773-0370-446A-B139-5AF9BFAB790F}"/>
              </a:ext>
            </a:extLst>
          </p:cNvPr>
          <p:cNvSpPr>
            <a:spLocks noGrp="1" noChangeArrowheads="1"/>
          </p:cNvSpPr>
          <p:nvPr>
            <p:ph type="title"/>
          </p:nvPr>
        </p:nvSpPr>
        <p:spPr>
          <a:xfrm>
            <a:off x="2195513" y="276225"/>
            <a:ext cx="7772400" cy="1143000"/>
          </a:xfrm>
        </p:spPr>
        <p:txBody>
          <a:bodyPr/>
          <a:lstStyle/>
          <a:p>
            <a:r>
              <a:rPr lang="en-US" altLang="en-US" sz="3600">
                <a:latin typeface="Palatino Linotype" panose="02040502050505030304" pitchFamily="18" charset="0"/>
              </a:rPr>
              <a:t>Reflections on Nature and Nurture</a:t>
            </a:r>
          </a:p>
        </p:txBody>
      </p:sp>
      <p:pic>
        <p:nvPicPr>
          <p:cNvPr id="326659" name="Picture 3" descr="12673_Myers_Psy_8e_fig">
            <a:extLst>
              <a:ext uri="{FF2B5EF4-FFF2-40B4-BE49-F238E27FC236}">
                <a16:creationId xmlns:a16="http://schemas.microsoft.com/office/drawing/2014/main" id="{8D96893B-285A-4831-BE49-4107AC2EABEA}"/>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376489" y="1600200"/>
            <a:ext cx="7419975" cy="4337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6DE3E825-7A45-4B31-881F-6EE97D3E25BE}"/>
              </a:ext>
            </a:extLst>
          </p:cNvPr>
          <p:cNvSpPr>
            <a:spLocks noChangeArrowheads="1"/>
          </p:cNvSpPr>
          <p:nvPr/>
        </p:nvSpPr>
        <p:spPr bwMode="auto">
          <a:xfrm>
            <a:off x="2209800" y="304800"/>
            <a:ext cx="7772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1"/>
                </a:solidFill>
                <a:latin typeface="Arial" panose="020B0604020202020204" pitchFamily="34" charset="0"/>
              </a:defRPr>
            </a:lvl1pPr>
            <a:lvl2pPr>
              <a:defRPr sz="4400">
                <a:solidFill>
                  <a:schemeClr val="tx1"/>
                </a:solidFill>
                <a:latin typeface="Arial" panose="020B0604020202020204" pitchFamily="34" charset="0"/>
              </a:defRPr>
            </a:lvl2pPr>
            <a:lvl3pPr>
              <a:defRPr sz="4400">
                <a:solidFill>
                  <a:schemeClr val="tx1"/>
                </a:solidFill>
                <a:latin typeface="Arial" panose="020B0604020202020204" pitchFamily="34" charset="0"/>
              </a:defRPr>
            </a:lvl3pPr>
            <a:lvl4pPr>
              <a:defRPr sz="4400">
                <a:solidFill>
                  <a:schemeClr val="tx1"/>
                </a:solidFill>
                <a:latin typeface="Arial" panose="020B0604020202020204" pitchFamily="34" charset="0"/>
              </a:defRPr>
            </a:lvl4pPr>
            <a:lvl5pPr>
              <a:defRPr sz="4400">
                <a:solidFill>
                  <a:schemeClr val="tx1"/>
                </a:solidFill>
                <a:latin typeface="Arial" panose="020B0604020202020204" pitchFamily="34" charset="0"/>
              </a:defRPr>
            </a:lvl5pPr>
            <a:lvl6pPr marL="457200" fontAlgn="base">
              <a:spcBef>
                <a:spcPct val="0"/>
              </a:spcBef>
              <a:spcAft>
                <a:spcPct val="0"/>
              </a:spcAft>
              <a:defRPr sz="4400">
                <a:solidFill>
                  <a:schemeClr val="tx1"/>
                </a:solidFill>
                <a:latin typeface="Arial" panose="020B0604020202020204" pitchFamily="34" charset="0"/>
              </a:defRPr>
            </a:lvl6pPr>
            <a:lvl7pPr marL="914400" fontAlgn="base">
              <a:spcBef>
                <a:spcPct val="0"/>
              </a:spcBef>
              <a:spcAft>
                <a:spcPct val="0"/>
              </a:spcAft>
              <a:defRPr sz="4400">
                <a:solidFill>
                  <a:schemeClr val="tx1"/>
                </a:solidFill>
                <a:latin typeface="Arial" panose="020B0604020202020204" pitchFamily="34" charset="0"/>
              </a:defRPr>
            </a:lvl7pPr>
            <a:lvl8pPr marL="1371600" fontAlgn="base">
              <a:spcBef>
                <a:spcPct val="0"/>
              </a:spcBef>
              <a:spcAft>
                <a:spcPct val="0"/>
              </a:spcAft>
              <a:defRPr sz="4400">
                <a:solidFill>
                  <a:schemeClr val="tx1"/>
                </a:solidFill>
                <a:latin typeface="Arial" panose="020B0604020202020204" pitchFamily="34" charset="0"/>
              </a:defRPr>
            </a:lvl8pPr>
            <a:lvl9pPr marL="1828800" fontAlgn="base">
              <a:spcBef>
                <a:spcPct val="0"/>
              </a:spcBef>
              <a:spcAft>
                <a:spcPct val="0"/>
              </a:spcAft>
              <a:defRPr sz="4400">
                <a:solidFill>
                  <a:schemeClr val="tx1"/>
                </a:solidFill>
                <a:latin typeface="Arial" panose="020B0604020202020204" pitchFamily="34" charset="0"/>
              </a:defRPr>
            </a:lvl9pPr>
          </a:lstStyle>
          <a:p>
            <a:pPr eaLnBrk="1" hangingPunct="1"/>
            <a:r>
              <a:rPr lang="en-US" altLang="en-US" sz="3600">
                <a:solidFill>
                  <a:srgbClr val="3333CC"/>
                </a:solidFill>
              </a:rPr>
              <a:t>Gender Schema Theory</a:t>
            </a:r>
          </a:p>
        </p:txBody>
      </p:sp>
      <p:sp>
        <p:nvSpPr>
          <p:cNvPr id="118787" name="Rectangle 3">
            <a:extLst>
              <a:ext uri="{FF2B5EF4-FFF2-40B4-BE49-F238E27FC236}">
                <a16:creationId xmlns:a16="http://schemas.microsoft.com/office/drawing/2014/main" id="{81AEA782-673E-4442-A7C9-6D48FA41D05B}"/>
              </a:ext>
            </a:extLst>
          </p:cNvPr>
          <p:cNvSpPr>
            <a:spLocks noChangeArrowheads="1"/>
          </p:cNvSpPr>
          <p:nvPr/>
        </p:nvSpPr>
        <p:spPr bwMode="auto">
          <a:xfrm>
            <a:off x="2133600" y="1295400"/>
            <a:ext cx="77724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buFont typeface="Wingdings" panose="05000000000000000000" pitchFamily="2" charset="2"/>
              <a:buNone/>
            </a:pPr>
            <a:r>
              <a:rPr lang="en-US" altLang="en-US" sz="2800"/>
              <a:t>Gender-role development is influenced by the formation of schemas, or mental representations, of masculinity and femininity</a:t>
            </a:r>
          </a:p>
        </p:txBody>
      </p:sp>
      <p:sp>
        <p:nvSpPr>
          <p:cNvPr id="118788" name="Text Box 4">
            <a:extLst>
              <a:ext uri="{FF2B5EF4-FFF2-40B4-BE49-F238E27FC236}">
                <a16:creationId xmlns:a16="http://schemas.microsoft.com/office/drawing/2014/main" id="{72CC7E81-9F6E-41E0-BB75-E8EA21626308}"/>
              </a:ext>
            </a:extLst>
          </p:cNvPr>
          <p:cNvSpPr txBox="1">
            <a:spLocks noChangeArrowheads="1"/>
          </p:cNvSpPr>
          <p:nvPr/>
        </p:nvSpPr>
        <p:spPr bwMode="auto">
          <a:xfrm>
            <a:off x="2209800" y="2743201"/>
            <a:ext cx="7467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An example of how a child forms a schema associated with gender.  A girl is offered a choice of 4 toys to play with.</a:t>
            </a:r>
          </a:p>
        </p:txBody>
      </p:sp>
      <p:grpSp>
        <p:nvGrpSpPr>
          <p:cNvPr id="118789" name="Group 5">
            <a:extLst>
              <a:ext uri="{FF2B5EF4-FFF2-40B4-BE49-F238E27FC236}">
                <a16:creationId xmlns:a16="http://schemas.microsoft.com/office/drawing/2014/main" id="{BBC4BB1A-D673-4359-9D34-E1047526F370}"/>
              </a:ext>
            </a:extLst>
          </p:cNvPr>
          <p:cNvGrpSpPr>
            <a:grpSpLocks/>
          </p:cNvGrpSpPr>
          <p:nvPr/>
        </p:nvGrpSpPr>
        <p:grpSpPr bwMode="auto">
          <a:xfrm>
            <a:off x="1981200" y="3810001"/>
            <a:ext cx="8458200" cy="2884211"/>
            <a:chOff x="288" y="2439"/>
            <a:chExt cx="5194" cy="1778"/>
          </a:xfrm>
        </p:grpSpPr>
        <p:sp>
          <p:nvSpPr>
            <p:cNvPr id="118790" name="Line 6">
              <a:extLst>
                <a:ext uri="{FF2B5EF4-FFF2-40B4-BE49-F238E27FC236}">
                  <a16:creationId xmlns:a16="http://schemas.microsoft.com/office/drawing/2014/main" id="{1D2FA5DC-B756-4724-8850-A3D9A33AB6E6}"/>
                </a:ext>
              </a:extLst>
            </p:cNvPr>
            <p:cNvSpPr>
              <a:spLocks noChangeShapeType="1"/>
            </p:cNvSpPr>
            <p:nvPr/>
          </p:nvSpPr>
          <p:spPr bwMode="auto">
            <a:xfrm>
              <a:off x="336" y="3296"/>
              <a:ext cx="576" cy="1"/>
            </a:xfrm>
            <a:prstGeom prst="line">
              <a:avLst/>
            </a:prstGeom>
            <a:noFill/>
            <a:ln w="57150">
              <a:solidFill>
                <a:srgbClr val="FF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91" name="Rectangle 7">
              <a:extLst>
                <a:ext uri="{FF2B5EF4-FFF2-40B4-BE49-F238E27FC236}">
                  <a16:creationId xmlns:a16="http://schemas.microsoft.com/office/drawing/2014/main" id="{305FED20-72A0-4215-BF97-921AFB1F4682}"/>
                </a:ext>
              </a:extLst>
            </p:cNvPr>
            <p:cNvSpPr>
              <a:spLocks noChangeArrowheads="1"/>
            </p:cNvSpPr>
            <p:nvPr/>
          </p:nvSpPr>
          <p:spPr bwMode="auto">
            <a:xfrm>
              <a:off x="960" y="2472"/>
              <a:ext cx="1008" cy="166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92" name="Line 8">
              <a:extLst>
                <a:ext uri="{FF2B5EF4-FFF2-40B4-BE49-F238E27FC236}">
                  <a16:creationId xmlns:a16="http://schemas.microsoft.com/office/drawing/2014/main" id="{05E5A721-C947-4442-AA4D-BEE97A26E2AA}"/>
                </a:ext>
              </a:extLst>
            </p:cNvPr>
            <p:cNvSpPr>
              <a:spLocks noChangeShapeType="1"/>
            </p:cNvSpPr>
            <p:nvPr/>
          </p:nvSpPr>
          <p:spPr bwMode="auto">
            <a:xfrm>
              <a:off x="2016" y="3296"/>
              <a:ext cx="384" cy="1"/>
            </a:xfrm>
            <a:prstGeom prst="line">
              <a:avLst/>
            </a:prstGeom>
            <a:noFill/>
            <a:ln w="57150">
              <a:solidFill>
                <a:srgbClr val="FF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93" name="Rectangle 9">
              <a:extLst>
                <a:ext uri="{FF2B5EF4-FFF2-40B4-BE49-F238E27FC236}">
                  <a16:creationId xmlns:a16="http://schemas.microsoft.com/office/drawing/2014/main" id="{100065D5-6B73-4561-8D2B-AC348E774B68}"/>
                </a:ext>
              </a:extLst>
            </p:cNvPr>
            <p:cNvSpPr>
              <a:spLocks noChangeArrowheads="1"/>
            </p:cNvSpPr>
            <p:nvPr/>
          </p:nvSpPr>
          <p:spPr bwMode="auto">
            <a:xfrm>
              <a:off x="2640" y="3131"/>
              <a:ext cx="672" cy="34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94" name="Line 10">
              <a:extLst>
                <a:ext uri="{FF2B5EF4-FFF2-40B4-BE49-F238E27FC236}">
                  <a16:creationId xmlns:a16="http://schemas.microsoft.com/office/drawing/2014/main" id="{DB4C37CF-3DF6-4767-BB0A-F591A7C6BB3A}"/>
                </a:ext>
              </a:extLst>
            </p:cNvPr>
            <p:cNvSpPr>
              <a:spLocks noChangeShapeType="1"/>
            </p:cNvSpPr>
            <p:nvPr/>
          </p:nvSpPr>
          <p:spPr bwMode="auto">
            <a:xfrm>
              <a:off x="3384" y="3296"/>
              <a:ext cx="744" cy="1"/>
            </a:xfrm>
            <a:prstGeom prst="line">
              <a:avLst/>
            </a:prstGeom>
            <a:noFill/>
            <a:ln w="57150">
              <a:solidFill>
                <a:srgbClr val="FF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95" name="Line 11">
              <a:extLst>
                <a:ext uri="{FF2B5EF4-FFF2-40B4-BE49-F238E27FC236}">
                  <a16:creationId xmlns:a16="http://schemas.microsoft.com/office/drawing/2014/main" id="{C6DF0DBE-5B1E-4EFB-A545-B6B20083C165}"/>
                </a:ext>
              </a:extLst>
            </p:cNvPr>
            <p:cNvSpPr>
              <a:spLocks noChangeShapeType="1"/>
            </p:cNvSpPr>
            <p:nvPr/>
          </p:nvSpPr>
          <p:spPr bwMode="auto">
            <a:xfrm>
              <a:off x="4128" y="2912"/>
              <a:ext cx="432" cy="1"/>
            </a:xfrm>
            <a:prstGeom prst="line">
              <a:avLst/>
            </a:prstGeom>
            <a:noFill/>
            <a:ln w="9525">
              <a:solidFill>
                <a:srgbClr val="CCFF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96" name="Line 12">
              <a:extLst>
                <a:ext uri="{FF2B5EF4-FFF2-40B4-BE49-F238E27FC236}">
                  <a16:creationId xmlns:a16="http://schemas.microsoft.com/office/drawing/2014/main" id="{27D78059-FDD4-489D-A043-B4D24C2C033A}"/>
                </a:ext>
              </a:extLst>
            </p:cNvPr>
            <p:cNvSpPr>
              <a:spLocks noChangeShapeType="1"/>
            </p:cNvSpPr>
            <p:nvPr/>
          </p:nvSpPr>
          <p:spPr bwMode="auto">
            <a:xfrm>
              <a:off x="4128" y="3681"/>
              <a:ext cx="432" cy="1"/>
            </a:xfrm>
            <a:prstGeom prst="line">
              <a:avLst/>
            </a:prstGeom>
            <a:noFill/>
            <a:ln w="9525">
              <a:solidFill>
                <a:srgbClr val="FF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97" name="Line 13">
              <a:extLst>
                <a:ext uri="{FF2B5EF4-FFF2-40B4-BE49-F238E27FC236}">
                  <a16:creationId xmlns:a16="http://schemas.microsoft.com/office/drawing/2014/main" id="{0E3B9C87-D6A9-4759-8677-0A79238D44C2}"/>
                </a:ext>
              </a:extLst>
            </p:cNvPr>
            <p:cNvSpPr>
              <a:spLocks noChangeShapeType="1"/>
            </p:cNvSpPr>
            <p:nvPr/>
          </p:nvSpPr>
          <p:spPr bwMode="auto">
            <a:xfrm flipV="1">
              <a:off x="336" y="3571"/>
              <a:ext cx="1" cy="645"/>
            </a:xfrm>
            <a:prstGeom prst="line">
              <a:avLst/>
            </a:prstGeom>
            <a:noFill/>
            <a:ln w="9525">
              <a:solidFill>
                <a:srgbClr val="FF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118798" name="Object 14">
              <a:extLst>
                <a:ext uri="{FF2B5EF4-FFF2-40B4-BE49-F238E27FC236}">
                  <a16:creationId xmlns:a16="http://schemas.microsoft.com/office/drawing/2014/main" id="{CFF3CFB2-3208-4801-B033-A7FDFFDA2B42}"/>
                </a:ext>
              </a:extLst>
            </p:cNvPr>
            <p:cNvGraphicFramePr>
              <a:graphicFrameLocks noChangeAspect="1"/>
            </p:cNvGraphicFramePr>
            <p:nvPr/>
          </p:nvGraphicFramePr>
          <p:xfrm>
            <a:off x="1440" y="3325"/>
            <a:ext cx="410" cy="430"/>
          </p:xfrm>
          <a:graphic>
            <a:graphicData uri="http://schemas.openxmlformats.org/presentationml/2006/ole">
              <mc:AlternateContent xmlns:mc="http://schemas.openxmlformats.org/markup-compatibility/2006">
                <mc:Choice xmlns:v="urn:schemas-microsoft-com:vml" Requires="v">
                  <p:oleObj spid="_x0000_s1034" name="Clip" r:id="rId3" imgW="3892680" imgH="3411720" progId="MS_ClipArt_Gallery.2">
                    <p:embed/>
                  </p:oleObj>
                </mc:Choice>
                <mc:Fallback>
                  <p:oleObj name="Clip" r:id="rId3" imgW="3892680" imgH="3411720" progId="MS_ClipArt_Gallery.2">
                    <p:embed/>
                    <p:pic>
                      <p:nvPicPr>
                        <p:cNvPr id="118798" name="Object 14">
                          <a:extLst>
                            <a:ext uri="{FF2B5EF4-FFF2-40B4-BE49-F238E27FC236}">
                              <a16:creationId xmlns:a16="http://schemas.microsoft.com/office/drawing/2014/main" id="{CFF3CFB2-3208-4801-B033-A7FDFFDA2B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3325"/>
                          <a:ext cx="410" cy="4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8799" name="Object 15">
              <a:extLst>
                <a:ext uri="{FF2B5EF4-FFF2-40B4-BE49-F238E27FC236}">
                  <a16:creationId xmlns:a16="http://schemas.microsoft.com/office/drawing/2014/main" id="{93BB939A-82DF-4C7F-A9E5-91F8C7921E7D}"/>
                </a:ext>
              </a:extLst>
            </p:cNvPr>
            <p:cNvGraphicFramePr>
              <a:graphicFrameLocks noChangeAspect="1"/>
            </p:cNvGraphicFramePr>
            <p:nvPr/>
          </p:nvGraphicFramePr>
          <p:xfrm>
            <a:off x="988" y="3681"/>
            <a:ext cx="404" cy="358"/>
          </p:xfrm>
          <a:graphic>
            <a:graphicData uri="http://schemas.openxmlformats.org/presentationml/2006/ole">
              <mc:AlternateContent xmlns:mc="http://schemas.openxmlformats.org/markup-compatibility/2006">
                <mc:Choice xmlns:v="urn:schemas-microsoft-com:vml" Requires="v">
                  <p:oleObj spid="_x0000_s1035" name="Clip" r:id="rId5" imgW="4484160" imgH="3322440" progId="MS_ClipArt_Gallery.2">
                    <p:embed/>
                  </p:oleObj>
                </mc:Choice>
                <mc:Fallback>
                  <p:oleObj name="Clip" r:id="rId5" imgW="4484160" imgH="3322440" progId="MS_ClipArt_Gallery.2">
                    <p:embed/>
                    <p:pic>
                      <p:nvPicPr>
                        <p:cNvPr id="118799" name="Object 15">
                          <a:extLst>
                            <a:ext uri="{FF2B5EF4-FFF2-40B4-BE49-F238E27FC236}">
                              <a16:creationId xmlns:a16="http://schemas.microsoft.com/office/drawing/2014/main" id="{93BB939A-82DF-4C7F-A9E5-91F8C7921E7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8" y="3681"/>
                          <a:ext cx="404" cy="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8800" name="Object 16">
              <a:extLst>
                <a:ext uri="{FF2B5EF4-FFF2-40B4-BE49-F238E27FC236}">
                  <a16:creationId xmlns:a16="http://schemas.microsoft.com/office/drawing/2014/main" id="{B13068F8-3B48-444A-BD90-EECD778BE658}"/>
                </a:ext>
              </a:extLst>
            </p:cNvPr>
            <p:cNvGraphicFramePr>
              <a:graphicFrameLocks noChangeAspect="1"/>
            </p:cNvGraphicFramePr>
            <p:nvPr/>
          </p:nvGraphicFramePr>
          <p:xfrm>
            <a:off x="1055" y="2857"/>
            <a:ext cx="337" cy="502"/>
          </p:xfrm>
          <a:graphic>
            <a:graphicData uri="http://schemas.openxmlformats.org/presentationml/2006/ole">
              <mc:AlternateContent xmlns:mc="http://schemas.openxmlformats.org/markup-compatibility/2006">
                <mc:Choice xmlns:v="urn:schemas-microsoft-com:vml" Requires="v">
                  <p:oleObj spid="_x0000_s1036" name="Clip" r:id="rId7" imgW="2785320" imgH="3468960" progId="MS_ClipArt_Gallery.2">
                    <p:embed/>
                  </p:oleObj>
                </mc:Choice>
                <mc:Fallback>
                  <p:oleObj name="Clip" r:id="rId7" imgW="2785320" imgH="3468960" progId="MS_ClipArt_Gallery.2">
                    <p:embed/>
                    <p:pic>
                      <p:nvPicPr>
                        <p:cNvPr id="118800" name="Object 16">
                          <a:extLst>
                            <a:ext uri="{FF2B5EF4-FFF2-40B4-BE49-F238E27FC236}">
                              <a16:creationId xmlns:a16="http://schemas.microsoft.com/office/drawing/2014/main" id="{B13068F8-3B48-444A-BD90-EECD778BE65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55" y="2857"/>
                          <a:ext cx="337" cy="5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8801" name="Object 17">
              <a:extLst>
                <a:ext uri="{FF2B5EF4-FFF2-40B4-BE49-F238E27FC236}">
                  <a16:creationId xmlns:a16="http://schemas.microsoft.com/office/drawing/2014/main" id="{2881A38B-73C1-406C-BC19-931317E20270}"/>
                </a:ext>
              </a:extLst>
            </p:cNvPr>
            <p:cNvGraphicFramePr>
              <a:graphicFrameLocks noChangeAspect="1"/>
            </p:cNvGraphicFramePr>
            <p:nvPr/>
          </p:nvGraphicFramePr>
          <p:xfrm>
            <a:off x="1058" y="2527"/>
            <a:ext cx="574" cy="179"/>
          </p:xfrm>
          <a:graphic>
            <a:graphicData uri="http://schemas.openxmlformats.org/presentationml/2006/ole">
              <mc:AlternateContent xmlns:mc="http://schemas.openxmlformats.org/markup-compatibility/2006">
                <mc:Choice xmlns:v="urn:schemas-microsoft-com:vml" Requires="v">
                  <p:oleObj spid="_x0000_s1037" name="Clip" r:id="rId9" imgW="6544800" imgH="1706400" progId="MS_ClipArt_Gallery.2">
                    <p:embed/>
                  </p:oleObj>
                </mc:Choice>
                <mc:Fallback>
                  <p:oleObj name="Clip" r:id="rId9" imgW="6544800" imgH="1706400" progId="MS_ClipArt_Gallery.2">
                    <p:embed/>
                    <p:pic>
                      <p:nvPicPr>
                        <p:cNvPr id="118801" name="Object 17">
                          <a:extLst>
                            <a:ext uri="{FF2B5EF4-FFF2-40B4-BE49-F238E27FC236}">
                              <a16:creationId xmlns:a16="http://schemas.microsoft.com/office/drawing/2014/main" id="{2881A38B-73C1-406C-BC19-931317E2027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58" y="2527"/>
                          <a:ext cx="574" cy="1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8802" name="Text Box 18">
              <a:extLst>
                <a:ext uri="{FF2B5EF4-FFF2-40B4-BE49-F238E27FC236}">
                  <a16:creationId xmlns:a16="http://schemas.microsoft.com/office/drawing/2014/main" id="{E033ACE8-3887-460C-8141-20A69AA37CBA}"/>
                </a:ext>
              </a:extLst>
            </p:cNvPr>
            <p:cNvSpPr txBox="1">
              <a:spLocks noChangeArrowheads="1"/>
            </p:cNvSpPr>
            <p:nvPr/>
          </p:nvSpPr>
          <p:spPr bwMode="auto">
            <a:xfrm>
              <a:off x="2648" y="3158"/>
              <a:ext cx="676" cy="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I am a </a:t>
              </a:r>
              <a:r>
                <a:rPr lang="en-US" altLang="en-US">
                  <a:solidFill>
                    <a:srgbClr val="FF33CC"/>
                  </a:solidFill>
                </a:rPr>
                <a:t>girl</a:t>
              </a:r>
              <a:endParaRPr lang="en-US" altLang="en-US"/>
            </a:p>
          </p:txBody>
        </p:sp>
        <p:sp>
          <p:nvSpPr>
            <p:cNvPr id="118803" name="Text Box 19">
              <a:extLst>
                <a:ext uri="{FF2B5EF4-FFF2-40B4-BE49-F238E27FC236}">
                  <a16:creationId xmlns:a16="http://schemas.microsoft.com/office/drawing/2014/main" id="{5D84301D-4B3C-4F63-9B44-84785B5ACAFE}"/>
                </a:ext>
              </a:extLst>
            </p:cNvPr>
            <p:cNvSpPr txBox="1">
              <a:spLocks noChangeArrowheads="1"/>
            </p:cNvSpPr>
            <p:nvPr/>
          </p:nvSpPr>
          <p:spPr bwMode="auto">
            <a:xfrm>
              <a:off x="1440" y="2636"/>
              <a:ext cx="516" cy="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Toy car</a:t>
              </a:r>
            </a:p>
          </p:txBody>
        </p:sp>
        <p:sp>
          <p:nvSpPr>
            <p:cNvPr id="118804" name="Text Box 20">
              <a:extLst>
                <a:ext uri="{FF2B5EF4-FFF2-40B4-BE49-F238E27FC236}">
                  <a16:creationId xmlns:a16="http://schemas.microsoft.com/office/drawing/2014/main" id="{D96FB062-38D0-48A4-A135-6F97F7860A0D}"/>
                </a:ext>
              </a:extLst>
            </p:cNvPr>
            <p:cNvSpPr txBox="1">
              <a:spLocks noChangeArrowheads="1"/>
            </p:cNvSpPr>
            <p:nvPr/>
          </p:nvSpPr>
          <p:spPr bwMode="auto">
            <a:xfrm>
              <a:off x="1344" y="2911"/>
              <a:ext cx="341" cy="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Doll</a:t>
              </a:r>
            </a:p>
          </p:txBody>
        </p:sp>
        <p:sp>
          <p:nvSpPr>
            <p:cNvPr id="118805" name="Text Box 21">
              <a:extLst>
                <a:ext uri="{FF2B5EF4-FFF2-40B4-BE49-F238E27FC236}">
                  <a16:creationId xmlns:a16="http://schemas.microsoft.com/office/drawing/2014/main" id="{3EB8BDCF-4788-4698-B0D1-5BE4ED6DD924}"/>
                </a:ext>
              </a:extLst>
            </p:cNvPr>
            <p:cNvSpPr txBox="1">
              <a:spLocks noChangeArrowheads="1"/>
            </p:cNvSpPr>
            <p:nvPr/>
          </p:nvSpPr>
          <p:spPr bwMode="auto">
            <a:xfrm>
              <a:off x="960" y="3295"/>
              <a:ext cx="533" cy="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Orange</a:t>
              </a:r>
            </a:p>
          </p:txBody>
        </p:sp>
        <p:sp>
          <p:nvSpPr>
            <p:cNvPr id="118806" name="Text Box 22">
              <a:extLst>
                <a:ext uri="{FF2B5EF4-FFF2-40B4-BE49-F238E27FC236}">
                  <a16:creationId xmlns:a16="http://schemas.microsoft.com/office/drawing/2014/main" id="{18C650F4-6509-4E23-8E8D-79E20715383F}"/>
                </a:ext>
              </a:extLst>
            </p:cNvPr>
            <p:cNvSpPr txBox="1">
              <a:spLocks noChangeArrowheads="1"/>
            </p:cNvSpPr>
            <p:nvPr/>
          </p:nvSpPr>
          <p:spPr bwMode="auto">
            <a:xfrm>
              <a:off x="1284" y="3690"/>
              <a:ext cx="664" cy="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Artichoke</a:t>
              </a:r>
            </a:p>
          </p:txBody>
        </p:sp>
        <p:sp>
          <p:nvSpPr>
            <p:cNvPr id="118807" name="Text Box 23">
              <a:extLst>
                <a:ext uri="{FF2B5EF4-FFF2-40B4-BE49-F238E27FC236}">
                  <a16:creationId xmlns:a16="http://schemas.microsoft.com/office/drawing/2014/main" id="{66B38849-1613-487D-A6D4-061B38664F93}"/>
                </a:ext>
              </a:extLst>
            </p:cNvPr>
            <p:cNvSpPr txBox="1">
              <a:spLocks noChangeArrowheads="1"/>
            </p:cNvSpPr>
            <p:nvPr/>
          </p:nvSpPr>
          <p:spPr bwMode="auto">
            <a:xfrm>
              <a:off x="288" y="2834"/>
              <a:ext cx="768" cy="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Approach object</a:t>
              </a:r>
            </a:p>
          </p:txBody>
        </p:sp>
        <p:sp>
          <p:nvSpPr>
            <p:cNvPr id="118808" name="Text Box 24">
              <a:extLst>
                <a:ext uri="{FF2B5EF4-FFF2-40B4-BE49-F238E27FC236}">
                  <a16:creationId xmlns:a16="http://schemas.microsoft.com/office/drawing/2014/main" id="{9AB58C5C-7A94-48E7-85BF-FB9577C2DCEC}"/>
                </a:ext>
              </a:extLst>
            </p:cNvPr>
            <p:cNvSpPr txBox="1">
              <a:spLocks noChangeArrowheads="1"/>
            </p:cNvSpPr>
            <p:nvPr/>
          </p:nvSpPr>
          <p:spPr bwMode="auto">
            <a:xfrm>
              <a:off x="2016" y="2834"/>
              <a:ext cx="432" cy="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Who for?</a:t>
              </a:r>
            </a:p>
          </p:txBody>
        </p:sp>
        <p:grpSp>
          <p:nvGrpSpPr>
            <p:cNvPr id="118809" name="Group 25">
              <a:extLst>
                <a:ext uri="{FF2B5EF4-FFF2-40B4-BE49-F238E27FC236}">
                  <a16:creationId xmlns:a16="http://schemas.microsoft.com/office/drawing/2014/main" id="{652FB737-4461-45F9-B1D2-A47520CB6F5B}"/>
                </a:ext>
              </a:extLst>
            </p:cNvPr>
            <p:cNvGrpSpPr>
              <a:grpSpLocks/>
            </p:cNvGrpSpPr>
            <p:nvPr/>
          </p:nvGrpSpPr>
          <p:grpSpPr bwMode="auto">
            <a:xfrm>
              <a:off x="2448" y="3423"/>
              <a:ext cx="720" cy="441"/>
              <a:chOff x="2592" y="1935"/>
              <a:chExt cx="720" cy="369"/>
            </a:xfrm>
          </p:grpSpPr>
          <p:sp>
            <p:nvSpPr>
              <p:cNvPr id="118810" name="Line 26">
                <a:extLst>
                  <a:ext uri="{FF2B5EF4-FFF2-40B4-BE49-F238E27FC236}">
                    <a16:creationId xmlns:a16="http://schemas.microsoft.com/office/drawing/2014/main" id="{C1E99152-0AC4-47E5-8BD7-BBE9AD673A59}"/>
                  </a:ext>
                </a:extLst>
              </p:cNvPr>
              <p:cNvSpPr>
                <a:spLocks noChangeShapeType="1"/>
              </p:cNvSpPr>
              <p:nvPr/>
            </p:nvSpPr>
            <p:spPr bwMode="auto">
              <a:xfrm>
                <a:off x="2592" y="1935"/>
                <a:ext cx="0" cy="369"/>
              </a:xfrm>
              <a:prstGeom prst="line">
                <a:avLst/>
              </a:prstGeom>
              <a:noFill/>
              <a:ln w="12700">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811" name="Line 27">
                <a:extLst>
                  <a:ext uri="{FF2B5EF4-FFF2-40B4-BE49-F238E27FC236}">
                    <a16:creationId xmlns:a16="http://schemas.microsoft.com/office/drawing/2014/main" id="{018A1BFF-77F1-4D9A-9C63-753F85A2226E}"/>
                  </a:ext>
                </a:extLst>
              </p:cNvPr>
              <p:cNvSpPr>
                <a:spLocks noChangeShapeType="1"/>
              </p:cNvSpPr>
              <p:nvPr/>
            </p:nvSpPr>
            <p:spPr bwMode="auto">
              <a:xfrm>
                <a:off x="2592" y="2304"/>
                <a:ext cx="720" cy="0"/>
              </a:xfrm>
              <a:prstGeom prst="line">
                <a:avLst/>
              </a:prstGeom>
              <a:noFill/>
              <a:ln w="12700">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812" name="Line 28">
                <a:extLst>
                  <a:ext uri="{FF2B5EF4-FFF2-40B4-BE49-F238E27FC236}">
                    <a16:creationId xmlns:a16="http://schemas.microsoft.com/office/drawing/2014/main" id="{AC8B1916-CA1F-4FD8-A491-2C88C5623651}"/>
                  </a:ext>
                </a:extLst>
              </p:cNvPr>
              <p:cNvSpPr>
                <a:spLocks noChangeShapeType="1"/>
              </p:cNvSpPr>
              <p:nvPr/>
            </p:nvSpPr>
            <p:spPr bwMode="auto">
              <a:xfrm flipV="1">
                <a:off x="3312" y="2064"/>
                <a:ext cx="0" cy="240"/>
              </a:xfrm>
              <a:prstGeom prst="line">
                <a:avLst/>
              </a:prstGeom>
              <a:noFill/>
              <a:ln w="12700">
                <a:solidFill>
                  <a:srgbClr val="FF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18813" name="Group 29">
              <a:extLst>
                <a:ext uri="{FF2B5EF4-FFF2-40B4-BE49-F238E27FC236}">
                  <a16:creationId xmlns:a16="http://schemas.microsoft.com/office/drawing/2014/main" id="{B1AFF30E-A4CD-442A-9525-5E88AE6DECE8}"/>
                </a:ext>
              </a:extLst>
            </p:cNvPr>
            <p:cNvGrpSpPr>
              <a:grpSpLocks/>
            </p:cNvGrpSpPr>
            <p:nvPr/>
          </p:nvGrpSpPr>
          <p:grpSpPr bwMode="auto">
            <a:xfrm flipV="1">
              <a:off x="2448" y="2754"/>
              <a:ext cx="720" cy="441"/>
              <a:chOff x="2592" y="1935"/>
              <a:chExt cx="720" cy="369"/>
            </a:xfrm>
          </p:grpSpPr>
          <p:sp>
            <p:nvSpPr>
              <p:cNvPr id="118814" name="Line 30">
                <a:extLst>
                  <a:ext uri="{FF2B5EF4-FFF2-40B4-BE49-F238E27FC236}">
                    <a16:creationId xmlns:a16="http://schemas.microsoft.com/office/drawing/2014/main" id="{A517C3ED-A220-4C1F-8D97-98C48FA7F341}"/>
                  </a:ext>
                </a:extLst>
              </p:cNvPr>
              <p:cNvSpPr>
                <a:spLocks noChangeShapeType="1"/>
              </p:cNvSpPr>
              <p:nvPr/>
            </p:nvSpPr>
            <p:spPr bwMode="auto">
              <a:xfrm>
                <a:off x="2592" y="1935"/>
                <a:ext cx="0" cy="369"/>
              </a:xfrm>
              <a:prstGeom prst="line">
                <a:avLst/>
              </a:prstGeom>
              <a:noFill/>
              <a:ln w="9525">
                <a:solidFill>
                  <a:srgbClr val="CC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815" name="Line 31">
                <a:extLst>
                  <a:ext uri="{FF2B5EF4-FFF2-40B4-BE49-F238E27FC236}">
                    <a16:creationId xmlns:a16="http://schemas.microsoft.com/office/drawing/2014/main" id="{66AE60CD-0D7D-4AFA-9577-9ECFA2BF50B6}"/>
                  </a:ext>
                </a:extLst>
              </p:cNvPr>
              <p:cNvSpPr>
                <a:spLocks noChangeShapeType="1"/>
              </p:cNvSpPr>
              <p:nvPr/>
            </p:nvSpPr>
            <p:spPr bwMode="auto">
              <a:xfrm>
                <a:off x="2592" y="2304"/>
                <a:ext cx="720" cy="0"/>
              </a:xfrm>
              <a:prstGeom prst="line">
                <a:avLst/>
              </a:prstGeom>
              <a:noFill/>
              <a:ln w="9525">
                <a:solidFill>
                  <a:srgbClr val="CC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816" name="Line 32">
                <a:extLst>
                  <a:ext uri="{FF2B5EF4-FFF2-40B4-BE49-F238E27FC236}">
                    <a16:creationId xmlns:a16="http://schemas.microsoft.com/office/drawing/2014/main" id="{F3886425-B564-4450-840B-0F317461870A}"/>
                  </a:ext>
                </a:extLst>
              </p:cNvPr>
              <p:cNvSpPr>
                <a:spLocks noChangeShapeType="1"/>
              </p:cNvSpPr>
              <p:nvPr/>
            </p:nvSpPr>
            <p:spPr bwMode="auto">
              <a:xfrm flipV="1">
                <a:off x="3312" y="2064"/>
                <a:ext cx="0" cy="240"/>
              </a:xfrm>
              <a:prstGeom prst="line">
                <a:avLst/>
              </a:prstGeom>
              <a:noFill/>
              <a:ln w="9525">
                <a:solidFill>
                  <a:srgbClr val="CCFF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18817" name="Text Box 33">
              <a:extLst>
                <a:ext uri="{FF2B5EF4-FFF2-40B4-BE49-F238E27FC236}">
                  <a16:creationId xmlns:a16="http://schemas.microsoft.com/office/drawing/2014/main" id="{12881881-82FA-46A3-AF5C-AAAC96C1CE40}"/>
                </a:ext>
              </a:extLst>
            </p:cNvPr>
            <p:cNvSpPr txBox="1">
              <a:spLocks noChangeArrowheads="1"/>
            </p:cNvSpPr>
            <p:nvPr/>
          </p:nvSpPr>
          <p:spPr bwMode="auto">
            <a:xfrm>
              <a:off x="3320" y="2829"/>
              <a:ext cx="939" cy="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Is it relevant to me?</a:t>
              </a:r>
            </a:p>
          </p:txBody>
        </p:sp>
        <p:sp>
          <p:nvSpPr>
            <p:cNvPr id="118818" name="Text Box 34">
              <a:extLst>
                <a:ext uri="{FF2B5EF4-FFF2-40B4-BE49-F238E27FC236}">
                  <a16:creationId xmlns:a16="http://schemas.microsoft.com/office/drawing/2014/main" id="{332938F9-4381-4C2D-8FB9-81C60F0E1120}"/>
                </a:ext>
              </a:extLst>
            </p:cNvPr>
            <p:cNvSpPr txBox="1">
              <a:spLocks noChangeArrowheads="1"/>
            </p:cNvSpPr>
            <p:nvPr/>
          </p:nvSpPr>
          <p:spPr bwMode="auto">
            <a:xfrm>
              <a:off x="4608" y="2677"/>
              <a:ext cx="528" cy="395"/>
            </a:xfrm>
            <a:prstGeom prst="rect">
              <a:avLst/>
            </a:prstGeom>
            <a:solidFill>
              <a:srgbClr val="99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Avoid/Forget</a:t>
              </a:r>
            </a:p>
          </p:txBody>
        </p:sp>
        <p:sp>
          <p:nvSpPr>
            <p:cNvPr id="118819" name="Line 35">
              <a:extLst>
                <a:ext uri="{FF2B5EF4-FFF2-40B4-BE49-F238E27FC236}">
                  <a16:creationId xmlns:a16="http://schemas.microsoft.com/office/drawing/2014/main" id="{C077258A-99E2-42DD-963C-3CC2881ED2A4}"/>
                </a:ext>
              </a:extLst>
            </p:cNvPr>
            <p:cNvSpPr>
              <a:spLocks noChangeShapeType="1"/>
            </p:cNvSpPr>
            <p:nvPr/>
          </p:nvSpPr>
          <p:spPr bwMode="auto">
            <a:xfrm>
              <a:off x="4128" y="2912"/>
              <a:ext cx="1" cy="276"/>
            </a:xfrm>
            <a:prstGeom prst="line">
              <a:avLst/>
            </a:prstGeom>
            <a:noFill/>
            <a:ln w="9525">
              <a:solidFill>
                <a:srgbClr val="CC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820" name="Line 36">
              <a:extLst>
                <a:ext uri="{FF2B5EF4-FFF2-40B4-BE49-F238E27FC236}">
                  <a16:creationId xmlns:a16="http://schemas.microsoft.com/office/drawing/2014/main" id="{95E68436-F148-4F85-A5D5-EF44CDD0BEDB}"/>
                </a:ext>
              </a:extLst>
            </p:cNvPr>
            <p:cNvSpPr>
              <a:spLocks noChangeShapeType="1"/>
            </p:cNvSpPr>
            <p:nvPr/>
          </p:nvSpPr>
          <p:spPr bwMode="auto">
            <a:xfrm>
              <a:off x="4128" y="3415"/>
              <a:ext cx="1" cy="276"/>
            </a:xfrm>
            <a:prstGeom prst="line">
              <a:avLst/>
            </a:prstGeom>
            <a:noFill/>
            <a:ln w="952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821" name="Text Box 37">
              <a:extLst>
                <a:ext uri="{FF2B5EF4-FFF2-40B4-BE49-F238E27FC236}">
                  <a16:creationId xmlns:a16="http://schemas.microsoft.com/office/drawing/2014/main" id="{9A66D866-0510-4217-B5C2-727BC13A2BB8}"/>
                </a:ext>
              </a:extLst>
            </p:cNvPr>
            <p:cNvSpPr txBox="1">
              <a:spLocks noChangeArrowheads="1"/>
            </p:cNvSpPr>
            <p:nvPr/>
          </p:nvSpPr>
          <p:spPr bwMode="auto">
            <a:xfrm>
              <a:off x="4624" y="3415"/>
              <a:ext cx="858" cy="664"/>
            </a:xfrm>
            <a:prstGeom prst="rect">
              <a:avLst/>
            </a:prstGeom>
            <a:solidFill>
              <a:srgbClr val="FF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00" b="1"/>
                <a:t>Assign to category and remember/</a:t>
              </a:r>
            </a:p>
            <a:p>
              <a:r>
                <a:rPr lang="en-US" altLang="en-US" sz="1600" b="1"/>
                <a:t>Approach</a:t>
              </a:r>
              <a:endParaRPr lang="en-US" altLang="en-US" sz="1600"/>
            </a:p>
          </p:txBody>
        </p:sp>
        <p:sp>
          <p:nvSpPr>
            <p:cNvPr id="118822" name="Line 38">
              <a:extLst>
                <a:ext uri="{FF2B5EF4-FFF2-40B4-BE49-F238E27FC236}">
                  <a16:creationId xmlns:a16="http://schemas.microsoft.com/office/drawing/2014/main" id="{2593B72F-C0CE-4CBD-8E5F-D3464F3C1A55}"/>
                </a:ext>
              </a:extLst>
            </p:cNvPr>
            <p:cNvSpPr>
              <a:spLocks noChangeShapeType="1"/>
            </p:cNvSpPr>
            <p:nvPr/>
          </p:nvSpPr>
          <p:spPr bwMode="auto">
            <a:xfrm>
              <a:off x="336" y="4216"/>
              <a:ext cx="4675" cy="1"/>
            </a:xfrm>
            <a:prstGeom prst="line">
              <a:avLst/>
            </a:prstGeom>
            <a:noFill/>
            <a:ln w="952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823" name="Text Box 39">
              <a:extLst>
                <a:ext uri="{FF2B5EF4-FFF2-40B4-BE49-F238E27FC236}">
                  <a16:creationId xmlns:a16="http://schemas.microsoft.com/office/drawing/2014/main" id="{BD8DBF5B-D930-4975-B33B-A1835B616BD6}"/>
                </a:ext>
              </a:extLst>
            </p:cNvPr>
            <p:cNvSpPr txBox="1">
              <a:spLocks noChangeArrowheads="1"/>
            </p:cNvSpPr>
            <p:nvPr/>
          </p:nvSpPr>
          <p:spPr bwMode="auto">
            <a:xfrm>
              <a:off x="4089" y="2439"/>
              <a:ext cx="527" cy="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Not for me</a:t>
              </a:r>
            </a:p>
          </p:txBody>
        </p:sp>
        <p:sp>
          <p:nvSpPr>
            <p:cNvPr id="118824" name="Text Box 40">
              <a:extLst>
                <a:ext uri="{FF2B5EF4-FFF2-40B4-BE49-F238E27FC236}">
                  <a16:creationId xmlns:a16="http://schemas.microsoft.com/office/drawing/2014/main" id="{254074FC-6DA2-48AE-81BB-A660396009F9}"/>
                </a:ext>
              </a:extLst>
            </p:cNvPr>
            <p:cNvSpPr txBox="1">
              <a:spLocks noChangeArrowheads="1"/>
            </p:cNvSpPr>
            <p:nvPr/>
          </p:nvSpPr>
          <p:spPr bwMode="auto">
            <a:xfrm>
              <a:off x="4090" y="3667"/>
              <a:ext cx="574" cy="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For me</a:t>
              </a:r>
            </a:p>
          </p:txBody>
        </p:sp>
        <p:sp>
          <p:nvSpPr>
            <p:cNvPr id="118825" name="Text Box 41">
              <a:extLst>
                <a:ext uri="{FF2B5EF4-FFF2-40B4-BE49-F238E27FC236}">
                  <a16:creationId xmlns:a16="http://schemas.microsoft.com/office/drawing/2014/main" id="{7856E4ED-EF6D-4934-8AA1-FAAA0AA31402}"/>
                </a:ext>
              </a:extLst>
            </p:cNvPr>
            <p:cNvSpPr txBox="1">
              <a:spLocks noChangeArrowheads="1"/>
            </p:cNvSpPr>
            <p:nvPr/>
          </p:nvSpPr>
          <p:spPr bwMode="auto">
            <a:xfrm>
              <a:off x="2592" y="2502"/>
              <a:ext cx="432"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Boys</a:t>
              </a:r>
            </a:p>
          </p:txBody>
        </p:sp>
        <p:sp>
          <p:nvSpPr>
            <p:cNvPr id="118826" name="Text Box 42">
              <a:extLst>
                <a:ext uri="{FF2B5EF4-FFF2-40B4-BE49-F238E27FC236}">
                  <a16:creationId xmlns:a16="http://schemas.microsoft.com/office/drawing/2014/main" id="{5440A91C-E07A-42D2-BABB-EA419ADBCE9A}"/>
                </a:ext>
              </a:extLst>
            </p:cNvPr>
            <p:cNvSpPr txBox="1">
              <a:spLocks noChangeArrowheads="1"/>
            </p:cNvSpPr>
            <p:nvPr/>
          </p:nvSpPr>
          <p:spPr bwMode="auto">
            <a:xfrm>
              <a:off x="2624" y="3804"/>
              <a:ext cx="432" cy="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Girls</a:t>
              </a:r>
            </a:p>
          </p:txBody>
        </p:sp>
        <p:sp>
          <p:nvSpPr>
            <p:cNvPr id="118827" name="Line 43">
              <a:extLst>
                <a:ext uri="{FF2B5EF4-FFF2-40B4-BE49-F238E27FC236}">
                  <a16:creationId xmlns:a16="http://schemas.microsoft.com/office/drawing/2014/main" id="{26634CE1-2719-4CD1-9209-CA94C4CC4057}"/>
                </a:ext>
              </a:extLst>
            </p:cNvPr>
            <p:cNvSpPr>
              <a:spLocks noChangeShapeType="1"/>
            </p:cNvSpPr>
            <p:nvPr/>
          </p:nvSpPr>
          <p:spPr bwMode="auto">
            <a:xfrm flipV="1">
              <a:off x="5011" y="4089"/>
              <a:ext cx="0" cy="128"/>
            </a:xfrm>
            <a:prstGeom prst="line">
              <a:avLst/>
            </a:prstGeom>
            <a:noFill/>
            <a:ln w="952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94F30577-9E80-46F3-97D5-DDF78A547ED2}"/>
              </a:ext>
            </a:extLst>
          </p:cNvPr>
          <p:cNvSpPr>
            <a:spLocks noGrp="1" noChangeArrowheads="1"/>
          </p:cNvSpPr>
          <p:nvPr>
            <p:ph type="title"/>
          </p:nvPr>
        </p:nvSpPr>
        <p:spPr>
          <a:xfrm>
            <a:off x="1676400" y="228600"/>
            <a:ext cx="8991600" cy="1143000"/>
          </a:xfrm>
        </p:spPr>
        <p:txBody>
          <a:bodyPr/>
          <a:lstStyle/>
          <a:p>
            <a:r>
              <a:rPr lang="en-US" altLang="en-US">
                <a:solidFill>
                  <a:srgbClr val="6600CC"/>
                </a:solidFill>
              </a:rPr>
              <a:t>The Nature and Nurture of Gender</a:t>
            </a:r>
          </a:p>
        </p:txBody>
      </p:sp>
      <p:sp>
        <p:nvSpPr>
          <p:cNvPr id="104451" name="Rectangle 3">
            <a:extLst>
              <a:ext uri="{FF2B5EF4-FFF2-40B4-BE49-F238E27FC236}">
                <a16:creationId xmlns:a16="http://schemas.microsoft.com/office/drawing/2014/main" id="{A6736590-34B5-43A2-9AB2-B2A3A418B295}"/>
              </a:ext>
            </a:extLst>
          </p:cNvPr>
          <p:cNvSpPr>
            <a:spLocks noGrp="1" noChangeArrowheads="1"/>
          </p:cNvSpPr>
          <p:nvPr>
            <p:ph type="body" idx="1"/>
          </p:nvPr>
        </p:nvSpPr>
        <p:spPr>
          <a:xfrm>
            <a:off x="2286000" y="1219200"/>
            <a:ext cx="8077200" cy="4552950"/>
          </a:xfrm>
        </p:spPr>
        <p:txBody>
          <a:bodyPr/>
          <a:lstStyle/>
          <a:p>
            <a:pPr>
              <a:buFont typeface="Wingdings" panose="05000000000000000000" pitchFamily="2" charset="2"/>
              <a:buChar char="§"/>
            </a:pPr>
            <a:r>
              <a:rPr lang="en-US" altLang="en-US"/>
              <a:t>Two theories of gender typing</a:t>
            </a:r>
          </a:p>
        </p:txBody>
      </p:sp>
      <p:pic>
        <p:nvPicPr>
          <p:cNvPr id="104453" name="Picture 5" descr="figure 03-08">
            <a:extLst>
              <a:ext uri="{FF2B5EF4-FFF2-40B4-BE49-F238E27FC236}">
                <a16:creationId xmlns:a16="http://schemas.microsoft.com/office/drawing/2014/main" id="{E3F5B0B4-379D-4C6C-8132-33A0199ACB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905001"/>
            <a:ext cx="8839200" cy="44370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a:extLst>
              <a:ext uri="{FF2B5EF4-FFF2-40B4-BE49-F238E27FC236}">
                <a16:creationId xmlns:a16="http://schemas.microsoft.com/office/drawing/2014/main" id="{20EBEC92-B8CC-49E3-8CA7-9A498CFDE314}"/>
              </a:ext>
            </a:extLst>
          </p:cNvPr>
          <p:cNvSpPr>
            <a:spLocks noGrp="1" noChangeArrowheads="1"/>
          </p:cNvSpPr>
          <p:nvPr>
            <p:ph type="title"/>
          </p:nvPr>
        </p:nvSpPr>
        <p:spPr/>
        <p:txBody>
          <a:bodyPr/>
          <a:lstStyle/>
          <a:p>
            <a:endParaRPr lang="en-US" altLang="en-US"/>
          </a:p>
        </p:txBody>
      </p:sp>
      <p:sp>
        <p:nvSpPr>
          <p:cNvPr id="187395" name="Rectangle 3">
            <a:extLst>
              <a:ext uri="{FF2B5EF4-FFF2-40B4-BE49-F238E27FC236}">
                <a16:creationId xmlns:a16="http://schemas.microsoft.com/office/drawing/2014/main" id="{932ECAE4-6E28-48FC-922F-18B2134F6571}"/>
              </a:ext>
            </a:extLst>
          </p:cNvPr>
          <p:cNvSpPr>
            <a:spLocks noGrp="1" noChangeArrowheads="1"/>
          </p:cNvSpPr>
          <p:nvPr>
            <p:ph type="body" idx="1"/>
          </p:nvPr>
        </p:nvSpPr>
        <p:spPr/>
        <p:txBody>
          <a:bodyPr/>
          <a:lstStyle/>
          <a:p>
            <a:endParaRPr lang="en-US" altLang="en-US"/>
          </a:p>
        </p:txBody>
      </p:sp>
      <p:sp>
        <p:nvSpPr>
          <p:cNvPr id="187396" name="Oval 4">
            <a:extLst>
              <a:ext uri="{FF2B5EF4-FFF2-40B4-BE49-F238E27FC236}">
                <a16:creationId xmlns:a16="http://schemas.microsoft.com/office/drawing/2014/main" id="{0429CC4C-3CE3-4BD2-AA2B-D14B9D982E42}"/>
              </a:ext>
            </a:extLst>
          </p:cNvPr>
          <p:cNvSpPr>
            <a:spLocks noChangeArrowheads="1"/>
          </p:cNvSpPr>
          <p:nvPr/>
        </p:nvSpPr>
        <p:spPr bwMode="auto">
          <a:xfrm>
            <a:off x="7448550" y="2971800"/>
            <a:ext cx="2590800" cy="1809750"/>
          </a:xfrm>
          <a:prstGeom prst="ellipse">
            <a:avLst/>
          </a:prstGeom>
          <a:solidFill>
            <a:srgbClr val="FF0066">
              <a:alpha val="50000"/>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7397" name="Oval 5">
            <a:extLst>
              <a:ext uri="{FF2B5EF4-FFF2-40B4-BE49-F238E27FC236}">
                <a16:creationId xmlns:a16="http://schemas.microsoft.com/office/drawing/2014/main" id="{D60F0C01-59D3-41CE-A183-6F1810C9F580}"/>
              </a:ext>
            </a:extLst>
          </p:cNvPr>
          <p:cNvSpPr>
            <a:spLocks noChangeArrowheads="1"/>
          </p:cNvSpPr>
          <p:nvPr/>
        </p:nvSpPr>
        <p:spPr bwMode="auto">
          <a:xfrm>
            <a:off x="1905000" y="1123950"/>
            <a:ext cx="1047750" cy="457200"/>
          </a:xfrm>
          <a:prstGeom prst="ellipse">
            <a:avLst/>
          </a:prstGeom>
          <a:solidFill>
            <a:srgbClr val="FFC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7398" name="Oval 6">
            <a:extLst>
              <a:ext uri="{FF2B5EF4-FFF2-40B4-BE49-F238E27FC236}">
                <a16:creationId xmlns:a16="http://schemas.microsoft.com/office/drawing/2014/main" id="{4A29426B-FDA5-43A9-BA46-A7D41411C17D}"/>
              </a:ext>
            </a:extLst>
          </p:cNvPr>
          <p:cNvSpPr>
            <a:spLocks noChangeArrowheads="1"/>
          </p:cNvSpPr>
          <p:nvPr/>
        </p:nvSpPr>
        <p:spPr bwMode="auto">
          <a:xfrm>
            <a:off x="1905000" y="2324100"/>
            <a:ext cx="1047750" cy="457200"/>
          </a:xfrm>
          <a:prstGeom prst="ellipse">
            <a:avLst/>
          </a:prstGeom>
          <a:solidFill>
            <a:srgbClr val="FFC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7399" name="Text Box 7">
            <a:extLst>
              <a:ext uri="{FF2B5EF4-FFF2-40B4-BE49-F238E27FC236}">
                <a16:creationId xmlns:a16="http://schemas.microsoft.com/office/drawing/2014/main" id="{C1A91801-11A2-4C34-8BD6-2882D424C043}"/>
              </a:ext>
            </a:extLst>
          </p:cNvPr>
          <p:cNvSpPr txBox="1">
            <a:spLocks noChangeArrowheads="1"/>
          </p:cNvSpPr>
          <p:nvPr/>
        </p:nvSpPr>
        <p:spPr bwMode="auto">
          <a:xfrm>
            <a:off x="1866900" y="268289"/>
            <a:ext cx="582621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b="1">
                <a:solidFill>
                  <a:srgbClr val="008000"/>
                </a:solidFill>
                <a:latin typeface="Arial Black" panose="020B0A04020102020204" pitchFamily="34" charset="0"/>
              </a:rPr>
              <a:t>The Role of Hormones</a:t>
            </a:r>
          </a:p>
        </p:txBody>
      </p:sp>
      <p:sp>
        <p:nvSpPr>
          <p:cNvPr id="187400" name="Text Box 8">
            <a:extLst>
              <a:ext uri="{FF2B5EF4-FFF2-40B4-BE49-F238E27FC236}">
                <a16:creationId xmlns:a16="http://schemas.microsoft.com/office/drawing/2014/main" id="{27AEE7C4-5406-42D5-AE6A-50DD3CD6DF3E}"/>
              </a:ext>
            </a:extLst>
          </p:cNvPr>
          <p:cNvSpPr txBox="1">
            <a:spLocks noChangeArrowheads="1"/>
          </p:cNvSpPr>
          <p:nvPr/>
        </p:nvSpPr>
        <p:spPr bwMode="auto">
          <a:xfrm>
            <a:off x="1962150" y="1085850"/>
            <a:ext cx="79073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latin typeface="Times New Roman" panose="02020603050405020304" pitchFamily="18" charset="0"/>
              </a:rPr>
              <a:t>Hormones are chemicals that control bodily responses such as emotions, growth, and sexuality.</a:t>
            </a:r>
          </a:p>
        </p:txBody>
      </p:sp>
      <p:sp>
        <p:nvSpPr>
          <p:cNvPr id="187401" name="Text Box 9">
            <a:extLst>
              <a:ext uri="{FF2B5EF4-FFF2-40B4-BE49-F238E27FC236}">
                <a16:creationId xmlns:a16="http://schemas.microsoft.com/office/drawing/2014/main" id="{18498679-E458-4C40-81EB-DCCCB90A08FB}"/>
              </a:ext>
            </a:extLst>
          </p:cNvPr>
          <p:cNvSpPr txBox="1">
            <a:spLocks noChangeArrowheads="1"/>
          </p:cNvSpPr>
          <p:nvPr/>
        </p:nvSpPr>
        <p:spPr bwMode="auto">
          <a:xfrm>
            <a:off x="2206626" y="3035300"/>
            <a:ext cx="7313613"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6286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66"/>
              </a:buClr>
              <a:buFont typeface="Marlett" pitchFamily="2" charset="2"/>
              <a:buChar char="4"/>
            </a:pPr>
            <a:r>
              <a:rPr lang="en-US" altLang="en-US" sz="2800" b="1"/>
              <a:t>Males have more androgen.</a:t>
            </a:r>
          </a:p>
          <a:p>
            <a:pPr>
              <a:buClr>
                <a:srgbClr val="FF0066"/>
              </a:buClr>
              <a:buFont typeface="Marlett" pitchFamily="2" charset="2"/>
              <a:buChar char="4"/>
            </a:pPr>
            <a:endParaRPr lang="en-US" altLang="en-US" sz="2800" b="1"/>
          </a:p>
          <a:p>
            <a:pPr>
              <a:buClr>
                <a:srgbClr val="FF0066"/>
              </a:buClr>
              <a:buFont typeface="Marlett" pitchFamily="2" charset="2"/>
              <a:buChar char="4"/>
            </a:pPr>
            <a:r>
              <a:rPr lang="en-US" altLang="en-US" sz="2800" b="1"/>
              <a:t>Females have more estrogen.</a:t>
            </a:r>
          </a:p>
          <a:p>
            <a:pPr>
              <a:buClr>
                <a:srgbClr val="FF0066"/>
              </a:buClr>
              <a:buFont typeface="Marlett" pitchFamily="2" charset="2"/>
              <a:buChar char="4"/>
            </a:pPr>
            <a:endParaRPr lang="en-US" altLang="en-US" sz="2800" b="1"/>
          </a:p>
          <a:p>
            <a:pPr>
              <a:buClr>
                <a:srgbClr val="FF0066"/>
              </a:buClr>
              <a:buFont typeface="Marlett" pitchFamily="2" charset="2"/>
              <a:buChar char="4"/>
            </a:pPr>
            <a:r>
              <a:rPr lang="en-US" altLang="en-US" sz="2800" b="1"/>
              <a:t>Hormones play a lesser role in human development and behavior than they do in animals.</a:t>
            </a:r>
          </a:p>
        </p:txBody>
      </p:sp>
      <p:grpSp>
        <p:nvGrpSpPr>
          <p:cNvPr id="187402" name="Group 10">
            <a:extLst>
              <a:ext uri="{FF2B5EF4-FFF2-40B4-BE49-F238E27FC236}">
                <a16:creationId xmlns:a16="http://schemas.microsoft.com/office/drawing/2014/main" id="{F6302534-651B-4682-8945-378A92A82A38}"/>
              </a:ext>
            </a:extLst>
          </p:cNvPr>
          <p:cNvGrpSpPr>
            <a:grpSpLocks/>
          </p:cNvGrpSpPr>
          <p:nvPr/>
        </p:nvGrpSpPr>
        <p:grpSpPr bwMode="auto">
          <a:xfrm>
            <a:off x="1482725" y="0"/>
            <a:ext cx="9144000" cy="6858000"/>
            <a:chOff x="0" y="0"/>
            <a:chExt cx="5760" cy="4320"/>
          </a:xfrm>
        </p:grpSpPr>
        <p:sp>
          <p:nvSpPr>
            <p:cNvPr id="187403" name="Rectangle 11">
              <a:extLst>
                <a:ext uri="{FF2B5EF4-FFF2-40B4-BE49-F238E27FC236}">
                  <a16:creationId xmlns:a16="http://schemas.microsoft.com/office/drawing/2014/main" id="{CDE6E3C5-986D-4A3E-B444-F3A3B2BDA14E}"/>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7404" name="Rectangle 12">
              <a:extLst>
                <a:ext uri="{FF2B5EF4-FFF2-40B4-BE49-F238E27FC236}">
                  <a16:creationId xmlns:a16="http://schemas.microsoft.com/office/drawing/2014/main" id="{72FA6C68-44EF-4B8E-9A20-7E6F9940BE68}"/>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87405" name="Line 13">
            <a:extLst>
              <a:ext uri="{FF2B5EF4-FFF2-40B4-BE49-F238E27FC236}">
                <a16:creationId xmlns:a16="http://schemas.microsoft.com/office/drawing/2014/main" id="{F8A5C90C-073B-46CC-8859-939090A85320}"/>
              </a:ext>
            </a:extLst>
          </p:cNvPr>
          <p:cNvSpPr>
            <a:spLocks noChangeShapeType="1"/>
          </p:cNvSpPr>
          <p:nvPr/>
        </p:nvSpPr>
        <p:spPr bwMode="auto">
          <a:xfrm>
            <a:off x="2000250" y="895350"/>
            <a:ext cx="7486650" cy="0"/>
          </a:xfrm>
          <a:prstGeom prst="line">
            <a:avLst/>
          </a:prstGeom>
          <a:noFill/>
          <a:ln w="76200" cap="rnd">
            <a:solidFill>
              <a:srgbClr val="FF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7406" name="Text Box 14">
            <a:extLst>
              <a:ext uri="{FF2B5EF4-FFF2-40B4-BE49-F238E27FC236}">
                <a16:creationId xmlns:a16="http://schemas.microsoft.com/office/drawing/2014/main" id="{D0171072-59C0-482E-B9ED-1C397B4CD5D0}"/>
              </a:ext>
            </a:extLst>
          </p:cNvPr>
          <p:cNvSpPr txBox="1">
            <a:spLocks noChangeArrowheads="1"/>
          </p:cNvSpPr>
          <p:nvPr/>
        </p:nvSpPr>
        <p:spPr bwMode="auto">
          <a:xfrm>
            <a:off x="1946276" y="2276476"/>
            <a:ext cx="7165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Times New Roman" panose="02020603050405020304" pitchFamily="18" charset="0"/>
              </a:rPr>
              <a:t>The sex hormones are estrogen and androgen.</a:t>
            </a:r>
            <a:endParaRPr lang="en-US" altLang="en-US">
              <a:latin typeface="Times New Roman" panose="02020603050405020304" pitchFamily="18" charset="0"/>
            </a:endParaRPr>
          </a:p>
        </p:txBody>
      </p:sp>
      <p:pic>
        <p:nvPicPr>
          <p:cNvPr id="187407" name="Picture 15" descr="DANCERS">
            <a:extLst>
              <a:ext uri="{FF2B5EF4-FFF2-40B4-BE49-F238E27FC236}">
                <a16:creationId xmlns:a16="http://schemas.microsoft.com/office/drawing/2014/main" id="{2C60DBA4-1BBE-4E31-9704-7D4188CC8E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8638" y="2863851"/>
            <a:ext cx="1484312" cy="18907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87399"/>
                                        </p:tgtEl>
                                        <p:attrNameLst>
                                          <p:attrName>style.visibility</p:attrName>
                                        </p:attrNameLst>
                                      </p:cBhvr>
                                      <p:to>
                                        <p:strVal val="visible"/>
                                      </p:to>
                                    </p:set>
                                    <p:anim calcmode="lin" valueType="num">
                                      <p:cBhvr additive="base">
                                        <p:cTn id="7" dur="500" fill="hold"/>
                                        <p:tgtEl>
                                          <p:spTgt spid="187399"/>
                                        </p:tgtEl>
                                        <p:attrNameLst>
                                          <p:attrName>ppt_x</p:attrName>
                                        </p:attrNameLst>
                                      </p:cBhvr>
                                      <p:tavLst>
                                        <p:tav tm="0">
                                          <p:val>
                                            <p:strVal val="#ppt_x"/>
                                          </p:val>
                                        </p:tav>
                                        <p:tav tm="100000">
                                          <p:val>
                                            <p:strVal val="#ppt_x"/>
                                          </p:val>
                                        </p:tav>
                                      </p:tavLst>
                                    </p:anim>
                                    <p:anim calcmode="lin" valueType="num">
                                      <p:cBhvr additive="base">
                                        <p:cTn id="8" dur="500" fill="hold"/>
                                        <p:tgtEl>
                                          <p:spTgt spid="187399"/>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187405"/>
                                        </p:tgtEl>
                                        <p:attrNameLst>
                                          <p:attrName>style.visibility</p:attrName>
                                        </p:attrNameLst>
                                      </p:cBhvr>
                                      <p:to>
                                        <p:strVal val="visible"/>
                                      </p:to>
                                    </p:set>
                                    <p:animEffect transition="in" filter="wipe(left)">
                                      <p:cBhvr>
                                        <p:cTn id="12" dur="500"/>
                                        <p:tgtEl>
                                          <p:spTgt spid="187405"/>
                                        </p:tgtEl>
                                      </p:cBhvr>
                                    </p:animEffect>
                                  </p:childTnLst>
                                </p:cTn>
                              </p:par>
                            </p:childTnLst>
                          </p:cTn>
                        </p:par>
                        <p:par>
                          <p:cTn id="13" fill="hold" nodeType="afterGroup">
                            <p:stCondLst>
                              <p:cond delay="1000"/>
                            </p:stCondLst>
                            <p:childTnLst>
                              <p:par>
                                <p:cTn id="14" presetID="9" presetClass="entr" presetSubtype="0" fill="hold" nodeType="afterEffect">
                                  <p:stCondLst>
                                    <p:cond delay="1000"/>
                                  </p:stCondLst>
                                  <p:childTnLst>
                                    <p:set>
                                      <p:cBhvr>
                                        <p:cTn id="15" dur="1" fill="hold">
                                          <p:stCondLst>
                                            <p:cond delay="0"/>
                                          </p:stCondLst>
                                        </p:cTn>
                                        <p:tgtEl>
                                          <p:spTgt spid="187397"/>
                                        </p:tgtEl>
                                        <p:attrNameLst>
                                          <p:attrName>style.visibility</p:attrName>
                                        </p:attrNameLst>
                                      </p:cBhvr>
                                      <p:to>
                                        <p:strVal val="visible"/>
                                      </p:to>
                                    </p:set>
                                    <p:animEffect transition="in" filter="dissolve">
                                      <p:cBhvr>
                                        <p:cTn id="16" dur="500"/>
                                        <p:tgtEl>
                                          <p:spTgt spid="187397"/>
                                        </p:tgtEl>
                                      </p:cBhvr>
                                    </p:animEffect>
                                  </p:childTnLst>
                                </p:cTn>
                              </p:par>
                            </p:childTnLst>
                          </p:cTn>
                        </p:par>
                        <p:par>
                          <p:cTn id="17" fill="hold" nodeType="afterGroup">
                            <p:stCondLst>
                              <p:cond delay="2500"/>
                            </p:stCondLst>
                            <p:childTnLst>
                              <p:par>
                                <p:cTn id="18" presetID="9" presetClass="entr" presetSubtype="0" fill="hold" grpId="0" nodeType="afterEffect">
                                  <p:stCondLst>
                                    <p:cond delay="0"/>
                                  </p:stCondLst>
                                  <p:childTnLst>
                                    <p:set>
                                      <p:cBhvr>
                                        <p:cTn id="19" dur="1" fill="hold">
                                          <p:stCondLst>
                                            <p:cond delay="0"/>
                                          </p:stCondLst>
                                        </p:cTn>
                                        <p:tgtEl>
                                          <p:spTgt spid="187400"/>
                                        </p:tgtEl>
                                        <p:attrNameLst>
                                          <p:attrName>style.visibility</p:attrName>
                                        </p:attrNameLst>
                                      </p:cBhvr>
                                      <p:to>
                                        <p:strVal val="visible"/>
                                      </p:to>
                                    </p:set>
                                    <p:animEffect transition="in" filter="dissolve">
                                      <p:cBhvr>
                                        <p:cTn id="20" dur="500"/>
                                        <p:tgtEl>
                                          <p:spTgt spid="187400"/>
                                        </p:tgtEl>
                                      </p:cBhvr>
                                    </p:animEffect>
                                  </p:childTnLst>
                                </p:cTn>
                              </p:par>
                            </p:childTnLst>
                          </p:cTn>
                        </p:par>
                        <p:par>
                          <p:cTn id="21" fill="hold" nodeType="afterGroup">
                            <p:stCondLst>
                              <p:cond delay="3000"/>
                            </p:stCondLst>
                            <p:childTnLst>
                              <p:par>
                                <p:cTn id="22" presetID="9" presetClass="entr" presetSubtype="0" fill="hold" nodeType="afterEffect">
                                  <p:stCondLst>
                                    <p:cond delay="2000"/>
                                  </p:stCondLst>
                                  <p:childTnLst>
                                    <p:set>
                                      <p:cBhvr>
                                        <p:cTn id="23" dur="1" fill="hold">
                                          <p:stCondLst>
                                            <p:cond delay="0"/>
                                          </p:stCondLst>
                                        </p:cTn>
                                        <p:tgtEl>
                                          <p:spTgt spid="187398"/>
                                        </p:tgtEl>
                                        <p:attrNameLst>
                                          <p:attrName>style.visibility</p:attrName>
                                        </p:attrNameLst>
                                      </p:cBhvr>
                                      <p:to>
                                        <p:strVal val="visible"/>
                                      </p:to>
                                    </p:set>
                                    <p:animEffect transition="in" filter="dissolve">
                                      <p:cBhvr>
                                        <p:cTn id="24" dur="500"/>
                                        <p:tgtEl>
                                          <p:spTgt spid="187398"/>
                                        </p:tgtEl>
                                      </p:cBhvr>
                                    </p:animEffect>
                                  </p:childTnLst>
                                </p:cTn>
                              </p:par>
                            </p:childTnLst>
                          </p:cTn>
                        </p:par>
                        <p:par>
                          <p:cTn id="25" fill="hold" nodeType="afterGroup">
                            <p:stCondLst>
                              <p:cond delay="5500"/>
                            </p:stCondLst>
                            <p:childTnLst>
                              <p:par>
                                <p:cTn id="26" presetID="9" presetClass="entr" presetSubtype="0" fill="hold" grpId="0" nodeType="afterEffect">
                                  <p:stCondLst>
                                    <p:cond delay="0"/>
                                  </p:stCondLst>
                                  <p:childTnLst>
                                    <p:set>
                                      <p:cBhvr>
                                        <p:cTn id="27" dur="1" fill="hold">
                                          <p:stCondLst>
                                            <p:cond delay="0"/>
                                          </p:stCondLst>
                                        </p:cTn>
                                        <p:tgtEl>
                                          <p:spTgt spid="187406"/>
                                        </p:tgtEl>
                                        <p:attrNameLst>
                                          <p:attrName>style.visibility</p:attrName>
                                        </p:attrNameLst>
                                      </p:cBhvr>
                                      <p:to>
                                        <p:strVal val="visible"/>
                                      </p:to>
                                    </p:set>
                                    <p:animEffect transition="in" filter="dissolve">
                                      <p:cBhvr>
                                        <p:cTn id="28" dur="500"/>
                                        <p:tgtEl>
                                          <p:spTgt spid="187406"/>
                                        </p:tgtEl>
                                      </p:cBhvr>
                                    </p:animEffect>
                                  </p:childTnLst>
                                </p:cTn>
                              </p:par>
                            </p:childTnLst>
                          </p:cTn>
                        </p:par>
                        <p:par>
                          <p:cTn id="29" fill="hold" nodeType="afterGroup">
                            <p:stCondLst>
                              <p:cond delay="6000"/>
                            </p:stCondLst>
                            <p:childTnLst>
                              <p:par>
                                <p:cTn id="30" presetID="9" presetClass="entr" presetSubtype="0" fill="hold" grpId="0" nodeType="afterEffect">
                                  <p:stCondLst>
                                    <p:cond delay="2000"/>
                                  </p:stCondLst>
                                  <p:childTnLst>
                                    <p:set>
                                      <p:cBhvr>
                                        <p:cTn id="31" dur="1" fill="hold">
                                          <p:stCondLst>
                                            <p:cond delay="0"/>
                                          </p:stCondLst>
                                        </p:cTn>
                                        <p:tgtEl>
                                          <p:spTgt spid="187401">
                                            <p:txEl>
                                              <p:pRg st="0" end="0"/>
                                            </p:txEl>
                                          </p:spTgt>
                                        </p:tgtEl>
                                        <p:attrNameLst>
                                          <p:attrName>style.visibility</p:attrName>
                                        </p:attrNameLst>
                                      </p:cBhvr>
                                      <p:to>
                                        <p:strVal val="visible"/>
                                      </p:to>
                                    </p:set>
                                    <p:animEffect transition="in" filter="dissolve">
                                      <p:cBhvr>
                                        <p:cTn id="32" dur="500"/>
                                        <p:tgtEl>
                                          <p:spTgt spid="187401">
                                            <p:txEl>
                                              <p:pRg st="0" end="0"/>
                                            </p:txEl>
                                          </p:spTgt>
                                        </p:tgtEl>
                                      </p:cBhvr>
                                    </p:animEffect>
                                  </p:childTnLst>
                                </p:cTn>
                              </p:par>
                            </p:childTnLst>
                          </p:cTn>
                        </p:par>
                        <p:par>
                          <p:cTn id="33" fill="hold" nodeType="afterGroup">
                            <p:stCondLst>
                              <p:cond delay="8500"/>
                            </p:stCondLst>
                            <p:childTnLst>
                              <p:par>
                                <p:cTn id="34" presetID="9" presetClass="entr" presetSubtype="0" fill="hold" grpId="0" nodeType="afterEffect">
                                  <p:stCondLst>
                                    <p:cond delay="2000"/>
                                  </p:stCondLst>
                                  <p:childTnLst>
                                    <p:set>
                                      <p:cBhvr>
                                        <p:cTn id="35" dur="1" fill="hold">
                                          <p:stCondLst>
                                            <p:cond delay="0"/>
                                          </p:stCondLst>
                                        </p:cTn>
                                        <p:tgtEl>
                                          <p:spTgt spid="187401">
                                            <p:txEl>
                                              <p:pRg st="2" end="2"/>
                                            </p:txEl>
                                          </p:spTgt>
                                        </p:tgtEl>
                                        <p:attrNameLst>
                                          <p:attrName>style.visibility</p:attrName>
                                        </p:attrNameLst>
                                      </p:cBhvr>
                                      <p:to>
                                        <p:strVal val="visible"/>
                                      </p:to>
                                    </p:set>
                                    <p:animEffect transition="in" filter="dissolve">
                                      <p:cBhvr>
                                        <p:cTn id="36" dur="500"/>
                                        <p:tgtEl>
                                          <p:spTgt spid="187401">
                                            <p:txEl>
                                              <p:pRg st="2" end="2"/>
                                            </p:txEl>
                                          </p:spTgt>
                                        </p:tgtEl>
                                      </p:cBhvr>
                                    </p:animEffect>
                                  </p:childTnLst>
                                </p:cTn>
                              </p:par>
                            </p:childTnLst>
                          </p:cTn>
                        </p:par>
                        <p:par>
                          <p:cTn id="37" fill="hold" nodeType="afterGroup">
                            <p:stCondLst>
                              <p:cond delay="11000"/>
                            </p:stCondLst>
                            <p:childTnLst>
                              <p:par>
                                <p:cTn id="38" presetID="9" presetClass="entr" presetSubtype="0" fill="hold" grpId="0" nodeType="afterEffect">
                                  <p:stCondLst>
                                    <p:cond delay="2000"/>
                                  </p:stCondLst>
                                  <p:childTnLst>
                                    <p:set>
                                      <p:cBhvr>
                                        <p:cTn id="39" dur="1" fill="hold">
                                          <p:stCondLst>
                                            <p:cond delay="0"/>
                                          </p:stCondLst>
                                        </p:cTn>
                                        <p:tgtEl>
                                          <p:spTgt spid="187401">
                                            <p:txEl>
                                              <p:pRg st="4" end="4"/>
                                            </p:txEl>
                                          </p:spTgt>
                                        </p:tgtEl>
                                        <p:attrNameLst>
                                          <p:attrName>style.visibility</p:attrName>
                                        </p:attrNameLst>
                                      </p:cBhvr>
                                      <p:to>
                                        <p:strVal val="visible"/>
                                      </p:to>
                                    </p:set>
                                    <p:animEffect transition="in" filter="dissolve">
                                      <p:cBhvr>
                                        <p:cTn id="40" dur="500"/>
                                        <p:tgtEl>
                                          <p:spTgt spid="18740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9" grpId="0" autoUpdateAnimBg="0"/>
      <p:bldP spid="187400" grpId="0" autoUpdateAnimBg="0"/>
      <p:bldP spid="187401" grpId="0" build="p" autoUpdateAnimBg="0" advAuto="2000"/>
      <p:bldP spid="187406"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a:extLst>
              <a:ext uri="{FF2B5EF4-FFF2-40B4-BE49-F238E27FC236}">
                <a16:creationId xmlns:a16="http://schemas.microsoft.com/office/drawing/2014/main" id="{C7703B41-80F1-4576-A6CB-31868C576E56}"/>
              </a:ext>
            </a:extLst>
          </p:cNvPr>
          <p:cNvSpPr>
            <a:spLocks noGrp="1" noChangeArrowheads="1"/>
          </p:cNvSpPr>
          <p:nvPr>
            <p:ph type="title"/>
          </p:nvPr>
        </p:nvSpPr>
        <p:spPr/>
        <p:txBody>
          <a:bodyPr/>
          <a:lstStyle/>
          <a:p>
            <a:endParaRPr lang="en-US" altLang="en-US"/>
          </a:p>
        </p:txBody>
      </p:sp>
      <p:sp>
        <p:nvSpPr>
          <p:cNvPr id="188419" name="Rectangle 3">
            <a:extLst>
              <a:ext uri="{FF2B5EF4-FFF2-40B4-BE49-F238E27FC236}">
                <a16:creationId xmlns:a16="http://schemas.microsoft.com/office/drawing/2014/main" id="{5C2F6D83-1DB0-4CB2-82FB-B4E02EE8A6C7}"/>
              </a:ext>
            </a:extLst>
          </p:cNvPr>
          <p:cNvSpPr>
            <a:spLocks noGrp="1" noChangeArrowheads="1"/>
          </p:cNvSpPr>
          <p:nvPr>
            <p:ph type="body" idx="1"/>
          </p:nvPr>
        </p:nvSpPr>
        <p:spPr/>
        <p:txBody>
          <a:bodyPr/>
          <a:lstStyle/>
          <a:p>
            <a:endParaRPr lang="en-US" altLang="en-US" dirty="0"/>
          </a:p>
        </p:txBody>
      </p:sp>
      <p:sp>
        <p:nvSpPr>
          <p:cNvPr id="188420" name="Oval 4">
            <a:extLst>
              <a:ext uri="{FF2B5EF4-FFF2-40B4-BE49-F238E27FC236}">
                <a16:creationId xmlns:a16="http://schemas.microsoft.com/office/drawing/2014/main" id="{791EF29A-6A8A-48A6-AF43-9898B827D0CB}"/>
              </a:ext>
            </a:extLst>
          </p:cNvPr>
          <p:cNvSpPr>
            <a:spLocks noChangeArrowheads="1"/>
          </p:cNvSpPr>
          <p:nvPr/>
        </p:nvSpPr>
        <p:spPr bwMode="auto">
          <a:xfrm>
            <a:off x="7486650" y="2933700"/>
            <a:ext cx="2286000" cy="2857500"/>
          </a:xfrm>
          <a:prstGeom prst="ellipse">
            <a:avLst/>
          </a:prstGeom>
          <a:solidFill>
            <a:schemeClr val="accent2">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8421" name="Oval 5">
            <a:extLst>
              <a:ext uri="{FF2B5EF4-FFF2-40B4-BE49-F238E27FC236}">
                <a16:creationId xmlns:a16="http://schemas.microsoft.com/office/drawing/2014/main" id="{EAAA0E59-46ED-4522-8235-E3261E9957ED}"/>
              </a:ext>
            </a:extLst>
          </p:cNvPr>
          <p:cNvSpPr>
            <a:spLocks noChangeArrowheads="1"/>
          </p:cNvSpPr>
          <p:nvPr/>
        </p:nvSpPr>
        <p:spPr bwMode="auto">
          <a:xfrm>
            <a:off x="2000250" y="1371600"/>
            <a:ext cx="742950" cy="381000"/>
          </a:xfrm>
          <a:prstGeom prst="ellipse">
            <a:avLst/>
          </a:prstGeom>
          <a:solidFill>
            <a:srgbClr val="FFC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8422" name="Text Box 6">
            <a:extLst>
              <a:ext uri="{FF2B5EF4-FFF2-40B4-BE49-F238E27FC236}">
                <a16:creationId xmlns:a16="http://schemas.microsoft.com/office/drawing/2014/main" id="{BB33BE2E-ACBD-4172-91FD-63B8D890F622}"/>
              </a:ext>
            </a:extLst>
          </p:cNvPr>
          <p:cNvSpPr txBox="1">
            <a:spLocks noChangeArrowheads="1"/>
          </p:cNvSpPr>
          <p:nvPr/>
        </p:nvSpPr>
        <p:spPr bwMode="auto">
          <a:xfrm>
            <a:off x="1965325" y="382588"/>
            <a:ext cx="6356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b="1">
                <a:solidFill>
                  <a:srgbClr val="008000"/>
                </a:solidFill>
                <a:latin typeface="Arial Black" panose="020B0A04020102020204" pitchFamily="34" charset="0"/>
              </a:rPr>
              <a:t>Male/Female Differences</a:t>
            </a:r>
          </a:p>
        </p:txBody>
      </p:sp>
      <p:grpSp>
        <p:nvGrpSpPr>
          <p:cNvPr id="188423" name="Group 7">
            <a:extLst>
              <a:ext uri="{FF2B5EF4-FFF2-40B4-BE49-F238E27FC236}">
                <a16:creationId xmlns:a16="http://schemas.microsoft.com/office/drawing/2014/main" id="{7D5526C6-24BB-430E-BE74-8173A2DD7A59}"/>
              </a:ext>
            </a:extLst>
          </p:cNvPr>
          <p:cNvGrpSpPr>
            <a:grpSpLocks/>
          </p:cNvGrpSpPr>
          <p:nvPr/>
        </p:nvGrpSpPr>
        <p:grpSpPr bwMode="auto">
          <a:xfrm>
            <a:off x="1524000" y="0"/>
            <a:ext cx="9144000" cy="6858000"/>
            <a:chOff x="0" y="0"/>
            <a:chExt cx="5760" cy="4320"/>
          </a:xfrm>
        </p:grpSpPr>
        <p:sp>
          <p:nvSpPr>
            <p:cNvPr id="188424" name="Rectangle 8">
              <a:extLst>
                <a:ext uri="{FF2B5EF4-FFF2-40B4-BE49-F238E27FC236}">
                  <a16:creationId xmlns:a16="http://schemas.microsoft.com/office/drawing/2014/main" id="{46151FB7-3A81-4C74-9C34-C693E925A23D}"/>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8425" name="Rectangle 9">
              <a:extLst>
                <a:ext uri="{FF2B5EF4-FFF2-40B4-BE49-F238E27FC236}">
                  <a16:creationId xmlns:a16="http://schemas.microsoft.com/office/drawing/2014/main" id="{24092A76-4CFC-4C93-908E-42A78EEFE5DE}"/>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88426" name="Line 10">
            <a:extLst>
              <a:ext uri="{FF2B5EF4-FFF2-40B4-BE49-F238E27FC236}">
                <a16:creationId xmlns:a16="http://schemas.microsoft.com/office/drawing/2014/main" id="{12F37881-E8B8-462C-8390-6DAAE690401C}"/>
              </a:ext>
            </a:extLst>
          </p:cNvPr>
          <p:cNvSpPr>
            <a:spLocks noChangeShapeType="1"/>
          </p:cNvSpPr>
          <p:nvPr/>
        </p:nvSpPr>
        <p:spPr bwMode="auto">
          <a:xfrm>
            <a:off x="2133600" y="990600"/>
            <a:ext cx="7315200" cy="19050"/>
          </a:xfrm>
          <a:prstGeom prst="line">
            <a:avLst/>
          </a:prstGeom>
          <a:noFill/>
          <a:ln w="76200" cap="rnd">
            <a:solidFill>
              <a:srgbClr val="FF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8427" name="Text Box 11">
            <a:extLst>
              <a:ext uri="{FF2B5EF4-FFF2-40B4-BE49-F238E27FC236}">
                <a16:creationId xmlns:a16="http://schemas.microsoft.com/office/drawing/2014/main" id="{2D8650FA-FA79-4ED5-979A-95809B1D198B}"/>
              </a:ext>
            </a:extLst>
          </p:cNvPr>
          <p:cNvSpPr txBox="1">
            <a:spLocks noChangeArrowheads="1"/>
          </p:cNvSpPr>
          <p:nvPr/>
        </p:nvSpPr>
        <p:spPr bwMode="auto">
          <a:xfrm>
            <a:off x="2079626" y="1279525"/>
            <a:ext cx="804227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b="1" i="1" dirty="0">
                <a:latin typeface="Times New Roman" panose="02020603050405020304" pitchFamily="18" charset="0"/>
              </a:rPr>
              <a:t>The only activity that is clearly defined along gender lines is reproduction. All other activities are shared by both sexes to different degrees. </a:t>
            </a:r>
            <a:r>
              <a:rPr lang="en-US" altLang="en-US" sz="2400" b="1" i="1" u="sng" dirty="0">
                <a:latin typeface="Times New Roman" panose="02020603050405020304" pitchFamily="18" charset="0"/>
              </a:rPr>
              <a:t>So… Note… The remaining slides are generalizations based upon common ‘Midwestern Stereotypes’ they are intended for discussion… </a:t>
            </a:r>
          </a:p>
        </p:txBody>
      </p:sp>
      <p:sp>
        <p:nvSpPr>
          <p:cNvPr id="188428" name="Text Box 12">
            <a:extLst>
              <a:ext uri="{FF2B5EF4-FFF2-40B4-BE49-F238E27FC236}">
                <a16:creationId xmlns:a16="http://schemas.microsoft.com/office/drawing/2014/main" id="{5038CFC2-0D5D-467C-853F-2B683AE455F4}"/>
              </a:ext>
            </a:extLst>
          </p:cNvPr>
          <p:cNvSpPr txBox="1">
            <a:spLocks noChangeArrowheads="1"/>
          </p:cNvSpPr>
          <p:nvPr/>
        </p:nvSpPr>
        <p:spPr bwMode="auto">
          <a:xfrm>
            <a:off x="2041526" y="3222625"/>
            <a:ext cx="4995863" cy="2654300"/>
          </a:xfrm>
          <a:prstGeom prst="rect">
            <a:avLst/>
          </a:prstGeom>
          <a:noFill/>
          <a:ln>
            <a:noFill/>
          </a:ln>
          <a:effectLst/>
          <a:extLst>
            <a:ext uri="{909E8E84-426E-40DD-AFC4-6F175D3DCCD1}">
              <a14:hiddenFill xmlns:a14="http://schemas.microsoft.com/office/drawing/2010/main">
                <a:solidFill>
                  <a:srgbClr val="FF0066">
                    <a:alpha val="50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solidFill>
                  <a:srgbClr val="000099"/>
                </a:solidFill>
                <a:latin typeface="Times New Roman" panose="02020603050405020304" pitchFamily="18" charset="0"/>
              </a:rPr>
              <a:t>Nurturance:</a:t>
            </a:r>
            <a:r>
              <a:rPr lang="en-US" altLang="en-US" sz="2800" b="1">
                <a:latin typeface="Times New Roman" panose="02020603050405020304" pitchFamily="18" charset="0"/>
              </a:rPr>
              <a:t>  Women generally show more empathy, but males can also be nurturing. No one has proven the existence of strong maternal instinct in humans.</a:t>
            </a:r>
          </a:p>
        </p:txBody>
      </p:sp>
      <p:pic>
        <p:nvPicPr>
          <p:cNvPr id="188429" name="Picture 13" descr="HOLDBABY">
            <a:extLst>
              <a:ext uri="{FF2B5EF4-FFF2-40B4-BE49-F238E27FC236}">
                <a16:creationId xmlns:a16="http://schemas.microsoft.com/office/drawing/2014/main" id="{BFD0EEF9-D351-4273-879B-EED4FDF0C9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9732" y="2922210"/>
            <a:ext cx="1533525" cy="30114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88422"/>
                                        </p:tgtEl>
                                        <p:attrNameLst>
                                          <p:attrName>style.visibility</p:attrName>
                                        </p:attrNameLst>
                                      </p:cBhvr>
                                      <p:to>
                                        <p:strVal val="visible"/>
                                      </p:to>
                                    </p:set>
                                    <p:anim calcmode="lin" valueType="num">
                                      <p:cBhvr additive="base">
                                        <p:cTn id="7" dur="500" fill="hold"/>
                                        <p:tgtEl>
                                          <p:spTgt spid="188422"/>
                                        </p:tgtEl>
                                        <p:attrNameLst>
                                          <p:attrName>ppt_x</p:attrName>
                                        </p:attrNameLst>
                                      </p:cBhvr>
                                      <p:tavLst>
                                        <p:tav tm="0">
                                          <p:val>
                                            <p:strVal val="#ppt_x"/>
                                          </p:val>
                                        </p:tav>
                                        <p:tav tm="100000">
                                          <p:val>
                                            <p:strVal val="#ppt_x"/>
                                          </p:val>
                                        </p:tav>
                                      </p:tavLst>
                                    </p:anim>
                                    <p:anim calcmode="lin" valueType="num">
                                      <p:cBhvr additive="base">
                                        <p:cTn id="8" dur="500" fill="hold"/>
                                        <p:tgtEl>
                                          <p:spTgt spid="18842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188426"/>
                                        </p:tgtEl>
                                        <p:attrNameLst>
                                          <p:attrName>style.visibility</p:attrName>
                                        </p:attrNameLst>
                                      </p:cBhvr>
                                      <p:to>
                                        <p:strVal val="visible"/>
                                      </p:to>
                                    </p:set>
                                    <p:animEffect transition="in" filter="wipe(left)">
                                      <p:cBhvr>
                                        <p:cTn id="12" dur="500"/>
                                        <p:tgtEl>
                                          <p:spTgt spid="188426"/>
                                        </p:tgtEl>
                                      </p:cBhvr>
                                    </p:animEffect>
                                  </p:childTnLst>
                                </p:cTn>
                              </p:par>
                            </p:childTnLst>
                          </p:cTn>
                        </p:par>
                        <p:par>
                          <p:cTn id="13" fill="hold" nodeType="afterGroup">
                            <p:stCondLst>
                              <p:cond delay="1000"/>
                            </p:stCondLst>
                            <p:childTnLst>
                              <p:par>
                                <p:cTn id="14" presetID="9" presetClass="entr" presetSubtype="0" fill="hold" nodeType="afterEffect">
                                  <p:stCondLst>
                                    <p:cond delay="0"/>
                                  </p:stCondLst>
                                  <p:childTnLst>
                                    <p:set>
                                      <p:cBhvr>
                                        <p:cTn id="15" dur="1" fill="hold">
                                          <p:stCondLst>
                                            <p:cond delay="0"/>
                                          </p:stCondLst>
                                        </p:cTn>
                                        <p:tgtEl>
                                          <p:spTgt spid="188421"/>
                                        </p:tgtEl>
                                        <p:attrNameLst>
                                          <p:attrName>style.visibility</p:attrName>
                                        </p:attrNameLst>
                                      </p:cBhvr>
                                      <p:to>
                                        <p:strVal val="visible"/>
                                      </p:to>
                                    </p:set>
                                    <p:animEffect transition="in" filter="dissolve">
                                      <p:cBhvr>
                                        <p:cTn id="16" dur="500"/>
                                        <p:tgtEl>
                                          <p:spTgt spid="188421"/>
                                        </p:tgtEl>
                                      </p:cBhvr>
                                    </p:animEffect>
                                  </p:childTnLst>
                                </p:cTn>
                              </p:par>
                            </p:childTnLst>
                          </p:cTn>
                        </p:par>
                        <p:par>
                          <p:cTn id="17" fill="hold" nodeType="afterGroup">
                            <p:stCondLst>
                              <p:cond delay="1500"/>
                            </p:stCondLst>
                            <p:childTnLst>
                              <p:par>
                                <p:cTn id="18" presetID="2" presetClass="entr" presetSubtype="4" fill="hold" grpId="0" nodeType="afterEffect">
                                  <p:stCondLst>
                                    <p:cond delay="0"/>
                                  </p:stCondLst>
                                  <p:childTnLst>
                                    <p:set>
                                      <p:cBhvr>
                                        <p:cTn id="19" dur="1" fill="hold">
                                          <p:stCondLst>
                                            <p:cond delay="0"/>
                                          </p:stCondLst>
                                        </p:cTn>
                                        <p:tgtEl>
                                          <p:spTgt spid="188427"/>
                                        </p:tgtEl>
                                        <p:attrNameLst>
                                          <p:attrName>style.visibility</p:attrName>
                                        </p:attrNameLst>
                                      </p:cBhvr>
                                      <p:to>
                                        <p:strVal val="visible"/>
                                      </p:to>
                                    </p:set>
                                    <p:anim calcmode="lin" valueType="num">
                                      <p:cBhvr additive="base">
                                        <p:cTn id="20" dur="500" fill="hold"/>
                                        <p:tgtEl>
                                          <p:spTgt spid="188427"/>
                                        </p:tgtEl>
                                        <p:attrNameLst>
                                          <p:attrName>ppt_x</p:attrName>
                                        </p:attrNameLst>
                                      </p:cBhvr>
                                      <p:tavLst>
                                        <p:tav tm="0">
                                          <p:val>
                                            <p:strVal val="#ppt_x"/>
                                          </p:val>
                                        </p:tav>
                                        <p:tav tm="100000">
                                          <p:val>
                                            <p:strVal val="#ppt_x"/>
                                          </p:val>
                                        </p:tav>
                                      </p:tavLst>
                                    </p:anim>
                                    <p:anim calcmode="lin" valueType="num">
                                      <p:cBhvr additive="base">
                                        <p:cTn id="21" dur="500" fill="hold"/>
                                        <p:tgtEl>
                                          <p:spTgt spid="188427"/>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2000"/>
                            </p:stCondLst>
                            <p:childTnLst>
                              <p:par>
                                <p:cTn id="23" presetID="2" presetClass="entr" presetSubtype="4" fill="hold" grpId="0" nodeType="afterEffect">
                                  <p:stCondLst>
                                    <p:cond delay="3000"/>
                                  </p:stCondLst>
                                  <p:childTnLst>
                                    <p:set>
                                      <p:cBhvr>
                                        <p:cTn id="24" dur="1" fill="hold">
                                          <p:stCondLst>
                                            <p:cond delay="0"/>
                                          </p:stCondLst>
                                        </p:cTn>
                                        <p:tgtEl>
                                          <p:spTgt spid="188428"/>
                                        </p:tgtEl>
                                        <p:attrNameLst>
                                          <p:attrName>style.visibility</p:attrName>
                                        </p:attrNameLst>
                                      </p:cBhvr>
                                      <p:to>
                                        <p:strVal val="visible"/>
                                      </p:to>
                                    </p:set>
                                    <p:anim calcmode="lin" valueType="num">
                                      <p:cBhvr additive="base">
                                        <p:cTn id="25" dur="500" fill="hold"/>
                                        <p:tgtEl>
                                          <p:spTgt spid="188428"/>
                                        </p:tgtEl>
                                        <p:attrNameLst>
                                          <p:attrName>ppt_x</p:attrName>
                                        </p:attrNameLst>
                                      </p:cBhvr>
                                      <p:tavLst>
                                        <p:tav tm="0">
                                          <p:val>
                                            <p:strVal val="#ppt_x"/>
                                          </p:val>
                                        </p:tav>
                                        <p:tav tm="100000">
                                          <p:val>
                                            <p:strVal val="#ppt_x"/>
                                          </p:val>
                                        </p:tav>
                                      </p:tavLst>
                                    </p:anim>
                                    <p:anim calcmode="lin" valueType="num">
                                      <p:cBhvr additive="base">
                                        <p:cTn id="26" dur="500" fill="hold"/>
                                        <p:tgtEl>
                                          <p:spTgt spid="1884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22" grpId="0" autoUpdateAnimBg="0"/>
      <p:bldP spid="188427" grpId="0" autoUpdateAnimBg="0"/>
      <p:bldP spid="188428"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a:extLst>
              <a:ext uri="{FF2B5EF4-FFF2-40B4-BE49-F238E27FC236}">
                <a16:creationId xmlns:a16="http://schemas.microsoft.com/office/drawing/2014/main" id="{3273677C-9780-42EF-9D1A-5E420FB6625A}"/>
              </a:ext>
            </a:extLst>
          </p:cNvPr>
          <p:cNvSpPr>
            <a:spLocks noGrp="1" noChangeArrowheads="1"/>
          </p:cNvSpPr>
          <p:nvPr>
            <p:ph type="title"/>
          </p:nvPr>
        </p:nvSpPr>
        <p:spPr/>
        <p:txBody>
          <a:bodyPr/>
          <a:lstStyle/>
          <a:p>
            <a:endParaRPr lang="en-US" altLang="en-US"/>
          </a:p>
        </p:txBody>
      </p:sp>
      <p:sp>
        <p:nvSpPr>
          <p:cNvPr id="189443" name="Rectangle 3">
            <a:extLst>
              <a:ext uri="{FF2B5EF4-FFF2-40B4-BE49-F238E27FC236}">
                <a16:creationId xmlns:a16="http://schemas.microsoft.com/office/drawing/2014/main" id="{0EFBC58D-4143-47E0-B48D-0255FE7B175C}"/>
              </a:ext>
            </a:extLst>
          </p:cNvPr>
          <p:cNvSpPr>
            <a:spLocks noGrp="1" noChangeArrowheads="1"/>
          </p:cNvSpPr>
          <p:nvPr>
            <p:ph type="body" idx="1"/>
          </p:nvPr>
        </p:nvSpPr>
        <p:spPr/>
        <p:txBody>
          <a:bodyPr/>
          <a:lstStyle/>
          <a:p>
            <a:endParaRPr lang="en-US" altLang="en-US"/>
          </a:p>
        </p:txBody>
      </p:sp>
      <p:sp>
        <p:nvSpPr>
          <p:cNvPr id="189444" name="Oval 4">
            <a:extLst>
              <a:ext uri="{FF2B5EF4-FFF2-40B4-BE49-F238E27FC236}">
                <a16:creationId xmlns:a16="http://schemas.microsoft.com/office/drawing/2014/main" id="{6DBD7BB5-6B1F-47E3-BA1E-4A02D4D3975E}"/>
              </a:ext>
            </a:extLst>
          </p:cNvPr>
          <p:cNvSpPr>
            <a:spLocks noChangeArrowheads="1"/>
          </p:cNvSpPr>
          <p:nvPr/>
        </p:nvSpPr>
        <p:spPr bwMode="auto">
          <a:xfrm>
            <a:off x="7200900" y="1143000"/>
            <a:ext cx="3143250" cy="2038350"/>
          </a:xfrm>
          <a:prstGeom prst="ellipse">
            <a:avLst/>
          </a:prstGeom>
          <a:solidFill>
            <a:srgbClr val="008000">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45" name="Oval 5">
            <a:extLst>
              <a:ext uri="{FF2B5EF4-FFF2-40B4-BE49-F238E27FC236}">
                <a16:creationId xmlns:a16="http://schemas.microsoft.com/office/drawing/2014/main" id="{9AB4A064-6076-4FD4-AE59-D018DC7AC73F}"/>
              </a:ext>
            </a:extLst>
          </p:cNvPr>
          <p:cNvSpPr>
            <a:spLocks noChangeArrowheads="1"/>
          </p:cNvSpPr>
          <p:nvPr/>
        </p:nvSpPr>
        <p:spPr bwMode="auto">
          <a:xfrm>
            <a:off x="2324100" y="3714750"/>
            <a:ext cx="3143250" cy="2038350"/>
          </a:xfrm>
          <a:prstGeom prst="ellipse">
            <a:avLst/>
          </a:prstGeom>
          <a:solidFill>
            <a:srgbClr val="FF0066">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46" name="Text Box 6">
            <a:extLst>
              <a:ext uri="{FF2B5EF4-FFF2-40B4-BE49-F238E27FC236}">
                <a16:creationId xmlns:a16="http://schemas.microsoft.com/office/drawing/2014/main" id="{B2A4D048-864E-4CAC-B407-600D470D1B18}"/>
              </a:ext>
            </a:extLst>
          </p:cNvPr>
          <p:cNvSpPr txBox="1">
            <a:spLocks noChangeArrowheads="1"/>
          </p:cNvSpPr>
          <p:nvPr/>
        </p:nvSpPr>
        <p:spPr bwMode="auto">
          <a:xfrm>
            <a:off x="5600700" y="3775076"/>
            <a:ext cx="4603750" cy="2227263"/>
          </a:xfrm>
          <a:prstGeom prst="rect">
            <a:avLst/>
          </a:prstGeom>
          <a:noFill/>
          <a:ln>
            <a:noFill/>
          </a:ln>
          <a:effectLst/>
          <a:extLst>
            <a:ext uri="{909E8E84-426E-40DD-AFC4-6F175D3DCCD1}">
              <a14:hiddenFill xmlns:a14="http://schemas.microsoft.com/office/drawing/2010/main">
                <a:solidFill>
                  <a:schemeClr val="accent2">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solidFill>
                  <a:srgbClr val="000099"/>
                </a:solidFill>
                <a:latin typeface="Times New Roman" panose="02020603050405020304" pitchFamily="18" charset="0"/>
              </a:rPr>
              <a:t>Physical activity:</a:t>
            </a:r>
            <a:r>
              <a:rPr lang="en-US" altLang="en-US" sz="2800" b="1">
                <a:latin typeface="Times New Roman" panose="02020603050405020304" pitchFamily="18" charset="0"/>
              </a:rPr>
              <a:t>  Boys start out more physically active. By adulthood, differences in activity levels between genders have disappeared.</a:t>
            </a:r>
          </a:p>
        </p:txBody>
      </p:sp>
      <p:grpSp>
        <p:nvGrpSpPr>
          <p:cNvPr id="189447" name="Group 7">
            <a:extLst>
              <a:ext uri="{FF2B5EF4-FFF2-40B4-BE49-F238E27FC236}">
                <a16:creationId xmlns:a16="http://schemas.microsoft.com/office/drawing/2014/main" id="{313B6F1E-B42B-4340-A375-CA5244329E09}"/>
              </a:ext>
            </a:extLst>
          </p:cNvPr>
          <p:cNvGrpSpPr>
            <a:grpSpLocks/>
          </p:cNvGrpSpPr>
          <p:nvPr/>
        </p:nvGrpSpPr>
        <p:grpSpPr bwMode="auto">
          <a:xfrm>
            <a:off x="1676400" y="152400"/>
            <a:ext cx="9144000" cy="6858000"/>
            <a:chOff x="0" y="0"/>
            <a:chExt cx="5760" cy="4320"/>
          </a:xfrm>
        </p:grpSpPr>
        <p:sp>
          <p:nvSpPr>
            <p:cNvPr id="189448" name="Rectangle 8">
              <a:extLst>
                <a:ext uri="{FF2B5EF4-FFF2-40B4-BE49-F238E27FC236}">
                  <a16:creationId xmlns:a16="http://schemas.microsoft.com/office/drawing/2014/main" id="{8CA0B64A-8366-4812-BB6C-002087CA6F82}"/>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449" name="Rectangle 9">
              <a:extLst>
                <a:ext uri="{FF2B5EF4-FFF2-40B4-BE49-F238E27FC236}">
                  <a16:creationId xmlns:a16="http://schemas.microsoft.com/office/drawing/2014/main" id="{BE2B4A02-4BC8-4418-BE39-18FD3D9D75BB}"/>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89450" name="Text Box 10">
            <a:extLst>
              <a:ext uri="{FF2B5EF4-FFF2-40B4-BE49-F238E27FC236}">
                <a16:creationId xmlns:a16="http://schemas.microsoft.com/office/drawing/2014/main" id="{B25145FE-C43C-4A66-9423-76A49895C559}"/>
              </a:ext>
            </a:extLst>
          </p:cNvPr>
          <p:cNvSpPr txBox="1">
            <a:spLocks noChangeArrowheads="1"/>
          </p:cNvSpPr>
          <p:nvPr/>
        </p:nvSpPr>
        <p:spPr bwMode="auto">
          <a:xfrm>
            <a:off x="2174875" y="974726"/>
            <a:ext cx="4895850" cy="2227263"/>
          </a:xfrm>
          <a:prstGeom prst="rect">
            <a:avLst/>
          </a:prstGeom>
          <a:noFill/>
          <a:ln>
            <a:noFill/>
          </a:ln>
          <a:effectLst/>
          <a:extLst>
            <a:ext uri="{909E8E84-426E-40DD-AFC4-6F175D3DCCD1}">
              <a14:hiddenFill xmlns:a14="http://schemas.microsoft.com/office/drawing/2010/main">
                <a:solidFill>
                  <a:srgbClr val="008000">
                    <a:alpha val="50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solidFill>
                  <a:srgbClr val="000099"/>
                </a:solidFill>
                <a:latin typeface="Times New Roman" panose="02020603050405020304" pitchFamily="18" charset="0"/>
              </a:rPr>
              <a:t>Aggression:</a:t>
            </a:r>
            <a:r>
              <a:rPr lang="en-US" altLang="en-US" sz="2800" b="1">
                <a:latin typeface="Times New Roman" panose="02020603050405020304" pitchFamily="18" charset="0"/>
              </a:rPr>
              <a:t>  Males are aggressive in more situations than females. Females do show aggression in some situations, however.</a:t>
            </a:r>
          </a:p>
        </p:txBody>
      </p:sp>
      <p:pic>
        <p:nvPicPr>
          <p:cNvPr id="189451" name="Picture 11" descr="FRUSTRAT">
            <a:extLst>
              <a:ext uri="{FF2B5EF4-FFF2-40B4-BE49-F238E27FC236}">
                <a16:creationId xmlns:a16="http://schemas.microsoft.com/office/drawing/2014/main" id="{F34753F5-CE9F-461B-9FAC-DAD0CED179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8064" y="812801"/>
            <a:ext cx="2867025" cy="2282825"/>
          </a:xfrm>
          <a:prstGeom prst="rect">
            <a:avLst/>
          </a:prstGeom>
          <a:noFill/>
          <a:extLst>
            <a:ext uri="{909E8E84-426E-40DD-AFC4-6F175D3DCCD1}">
              <a14:hiddenFill xmlns:a14="http://schemas.microsoft.com/office/drawing/2010/main">
                <a:solidFill>
                  <a:srgbClr val="FFFFFF"/>
                </a:solidFill>
              </a14:hiddenFill>
            </a:ext>
          </a:extLst>
        </p:spPr>
      </p:pic>
      <p:pic>
        <p:nvPicPr>
          <p:cNvPr id="189452" name="Picture 12" descr="AMSTRONG">
            <a:extLst>
              <a:ext uri="{FF2B5EF4-FFF2-40B4-BE49-F238E27FC236}">
                <a16:creationId xmlns:a16="http://schemas.microsoft.com/office/drawing/2014/main" id="{C4CF7B23-A774-4628-AD06-DFA735FAB2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3501" y="3665539"/>
            <a:ext cx="2341563" cy="21542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89450"/>
                                        </p:tgtEl>
                                        <p:attrNameLst>
                                          <p:attrName>style.visibility</p:attrName>
                                        </p:attrNameLst>
                                      </p:cBhvr>
                                      <p:to>
                                        <p:strVal val="visible"/>
                                      </p:to>
                                    </p:set>
                                    <p:anim calcmode="lin" valueType="num">
                                      <p:cBhvr additive="base">
                                        <p:cTn id="7" dur="500" fill="hold"/>
                                        <p:tgtEl>
                                          <p:spTgt spid="189450"/>
                                        </p:tgtEl>
                                        <p:attrNameLst>
                                          <p:attrName>ppt_x</p:attrName>
                                        </p:attrNameLst>
                                      </p:cBhvr>
                                      <p:tavLst>
                                        <p:tav tm="0">
                                          <p:val>
                                            <p:strVal val="#ppt_x"/>
                                          </p:val>
                                        </p:tav>
                                        <p:tav tm="100000">
                                          <p:val>
                                            <p:strVal val="#ppt_x"/>
                                          </p:val>
                                        </p:tav>
                                      </p:tavLst>
                                    </p:anim>
                                    <p:anim calcmode="lin" valueType="num">
                                      <p:cBhvr additive="base">
                                        <p:cTn id="8" dur="500" fill="hold"/>
                                        <p:tgtEl>
                                          <p:spTgt spid="189450"/>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3000"/>
                                  </p:stCondLst>
                                  <p:childTnLst>
                                    <p:set>
                                      <p:cBhvr>
                                        <p:cTn id="11" dur="1" fill="hold">
                                          <p:stCondLst>
                                            <p:cond delay="0"/>
                                          </p:stCondLst>
                                        </p:cTn>
                                        <p:tgtEl>
                                          <p:spTgt spid="189446"/>
                                        </p:tgtEl>
                                        <p:attrNameLst>
                                          <p:attrName>style.visibility</p:attrName>
                                        </p:attrNameLst>
                                      </p:cBhvr>
                                      <p:to>
                                        <p:strVal val="visible"/>
                                      </p:to>
                                    </p:set>
                                    <p:anim calcmode="lin" valueType="num">
                                      <p:cBhvr additive="base">
                                        <p:cTn id="12" dur="500" fill="hold"/>
                                        <p:tgtEl>
                                          <p:spTgt spid="189446"/>
                                        </p:tgtEl>
                                        <p:attrNameLst>
                                          <p:attrName>ppt_x</p:attrName>
                                        </p:attrNameLst>
                                      </p:cBhvr>
                                      <p:tavLst>
                                        <p:tav tm="0">
                                          <p:val>
                                            <p:strVal val="#ppt_x"/>
                                          </p:val>
                                        </p:tav>
                                        <p:tav tm="100000">
                                          <p:val>
                                            <p:strVal val="#ppt_x"/>
                                          </p:val>
                                        </p:tav>
                                      </p:tavLst>
                                    </p:anim>
                                    <p:anim calcmode="lin" valueType="num">
                                      <p:cBhvr additive="base">
                                        <p:cTn id="13" dur="500" fill="hold"/>
                                        <p:tgtEl>
                                          <p:spTgt spid="1894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6" grpId="0" autoUpdateAnimBg="0"/>
      <p:bldP spid="18945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a:extLst>
              <a:ext uri="{FF2B5EF4-FFF2-40B4-BE49-F238E27FC236}">
                <a16:creationId xmlns:a16="http://schemas.microsoft.com/office/drawing/2014/main" id="{349D735C-2B28-4A67-9364-C9D62BB8A86F}"/>
              </a:ext>
            </a:extLst>
          </p:cNvPr>
          <p:cNvSpPr>
            <a:spLocks noGrp="1" noChangeArrowheads="1"/>
          </p:cNvSpPr>
          <p:nvPr>
            <p:ph type="title"/>
          </p:nvPr>
        </p:nvSpPr>
        <p:spPr/>
        <p:txBody>
          <a:bodyPr/>
          <a:lstStyle/>
          <a:p>
            <a:endParaRPr lang="en-US" altLang="en-US"/>
          </a:p>
        </p:txBody>
      </p:sp>
      <p:sp>
        <p:nvSpPr>
          <p:cNvPr id="190467" name="Rectangle 3">
            <a:extLst>
              <a:ext uri="{FF2B5EF4-FFF2-40B4-BE49-F238E27FC236}">
                <a16:creationId xmlns:a16="http://schemas.microsoft.com/office/drawing/2014/main" id="{4A353A8E-8E1A-47BD-A990-844492899240}"/>
              </a:ext>
            </a:extLst>
          </p:cNvPr>
          <p:cNvSpPr>
            <a:spLocks noGrp="1" noChangeArrowheads="1"/>
          </p:cNvSpPr>
          <p:nvPr>
            <p:ph type="body" idx="1"/>
          </p:nvPr>
        </p:nvSpPr>
        <p:spPr/>
        <p:txBody>
          <a:bodyPr/>
          <a:lstStyle/>
          <a:p>
            <a:endParaRPr lang="en-US" altLang="en-US"/>
          </a:p>
        </p:txBody>
      </p:sp>
      <p:sp>
        <p:nvSpPr>
          <p:cNvPr id="190468" name="Oval 4">
            <a:extLst>
              <a:ext uri="{FF2B5EF4-FFF2-40B4-BE49-F238E27FC236}">
                <a16:creationId xmlns:a16="http://schemas.microsoft.com/office/drawing/2014/main" id="{A8AA1F76-CACF-446E-859D-8670F925F099}"/>
              </a:ext>
            </a:extLst>
          </p:cNvPr>
          <p:cNvSpPr>
            <a:spLocks noChangeArrowheads="1"/>
          </p:cNvSpPr>
          <p:nvPr/>
        </p:nvSpPr>
        <p:spPr bwMode="auto">
          <a:xfrm>
            <a:off x="1962150" y="1162050"/>
            <a:ext cx="1066800" cy="400050"/>
          </a:xfrm>
          <a:prstGeom prst="ellipse">
            <a:avLst/>
          </a:prstGeom>
          <a:solidFill>
            <a:srgbClr val="FFC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69" name="Text Box 5">
            <a:extLst>
              <a:ext uri="{FF2B5EF4-FFF2-40B4-BE49-F238E27FC236}">
                <a16:creationId xmlns:a16="http://schemas.microsoft.com/office/drawing/2014/main" id="{2B266443-2501-4F93-B9DB-583AF13B9C4A}"/>
              </a:ext>
            </a:extLst>
          </p:cNvPr>
          <p:cNvSpPr txBox="1">
            <a:spLocks noChangeArrowheads="1"/>
          </p:cNvSpPr>
          <p:nvPr/>
        </p:nvSpPr>
        <p:spPr bwMode="auto">
          <a:xfrm>
            <a:off x="2003426" y="1095375"/>
            <a:ext cx="78724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latin typeface="Times New Roman" panose="02020603050405020304" pitchFamily="18" charset="0"/>
              </a:rPr>
              <a:t>Males and females are very close in overall intellectual abilities.</a:t>
            </a:r>
          </a:p>
        </p:txBody>
      </p:sp>
      <p:sp>
        <p:nvSpPr>
          <p:cNvPr id="190470" name="Oval 6">
            <a:extLst>
              <a:ext uri="{FF2B5EF4-FFF2-40B4-BE49-F238E27FC236}">
                <a16:creationId xmlns:a16="http://schemas.microsoft.com/office/drawing/2014/main" id="{C7B32161-79B5-4502-A473-006AEC7A34C2}"/>
              </a:ext>
            </a:extLst>
          </p:cNvPr>
          <p:cNvSpPr>
            <a:spLocks noChangeArrowheads="1"/>
          </p:cNvSpPr>
          <p:nvPr/>
        </p:nvSpPr>
        <p:spPr bwMode="auto">
          <a:xfrm>
            <a:off x="7258050" y="2890839"/>
            <a:ext cx="3333750" cy="2390775"/>
          </a:xfrm>
          <a:prstGeom prst="ellipse">
            <a:avLst/>
          </a:prstGeom>
          <a:solidFill>
            <a:srgbClr val="FF0066">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71" name="Rectangle 7">
            <a:extLst>
              <a:ext uri="{FF2B5EF4-FFF2-40B4-BE49-F238E27FC236}">
                <a16:creationId xmlns:a16="http://schemas.microsoft.com/office/drawing/2014/main" id="{BB93DA1B-35F9-456F-A867-25CAA629E02B}"/>
              </a:ext>
            </a:extLst>
          </p:cNvPr>
          <p:cNvSpPr>
            <a:spLocks noChangeArrowheads="1"/>
          </p:cNvSpPr>
          <p:nvPr/>
        </p:nvSpPr>
        <p:spPr bwMode="auto">
          <a:xfrm>
            <a:off x="9175750" y="2927350"/>
            <a:ext cx="946150" cy="2008188"/>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90472" name="AutoShape 8">
            <a:extLst>
              <a:ext uri="{FF2B5EF4-FFF2-40B4-BE49-F238E27FC236}">
                <a16:creationId xmlns:a16="http://schemas.microsoft.com/office/drawing/2014/main" id="{4C2C8B47-8E13-4BBE-A596-0F746196BF38}"/>
              </a:ext>
            </a:extLst>
          </p:cNvPr>
          <p:cNvSpPr>
            <a:spLocks noChangeArrowheads="1"/>
          </p:cNvSpPr>
          <p:nvPr/>
        </p:nvSpPr>
        <p:spPr bwMode="auto">
          <a:xfrm>
            <a:off x="7629525" y="3128963"/>
            <a:ext cx="877888" cy="1987550"/>
          </a:xfrm>
          <a:prstGeom prst="can">
            <a:avLst>
              <a:gd name="adj" fmla="val 56600"/>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73" name="AutoShape 9">
            <a:extLst>
              <a:ext uri="{FF2B5EF4-FFF2-40B4-BE49-F238E27FC236}">
                <a16:creationId xmlns:a16="http://schemas.microsoft.com/office/drawing/2014/main" id="{1F19AD24-9102-4D20-8653-651CE7658FEB}"/>
              </a:ext>
            </a:extLst>
          </p:cNvPr>
          <p:cNvSpPr>
            <a:spLocks noChangeArrowheads="1"/>
          </p:cNvSpPr>
          <p:nvPr/>
        </p:nvSpPr>
        <p:spPr bwMode="auto">
          <a:xfrm>
            <a:off x="8248650" y="2724150"/>
            <a:ext cx="1144588" cy="2501900"/>
          </a:xfrm>
          <a:prstGeom prst="triangle">
            <a:avLst>
              <a:gd name="adj" fmla="val 50000"/>
            </a:avLst>
          </a:prstGeom>
          <a:solidFill>
            <a:srgbClr val="008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90474" name="Oval 10">
            <a:extLst>
              <a:ext uri="{FF2B5EF4-FFF2-40B4-BE49-F238E27FC236}">
                <a16:creationId xmlns:a16="http://schemas.microsoft.com/office/drawing/2014/main" id="{18CC39DD-C0CB-484A-8DE7-D48341144CD7}"/>
              </a:ext>
            </a:extLst>
          </p:cNvPr>
          <p:cNvSpPr>
            <a:spLocks noChangeArrowheads="1"/>
          </p:cNvSpPr>
          <p:nvPr/>
        </p:nvSpPr>
        <p:spPr bwMode="auto">
          <a:xfrm>
            <a:off x="8883650" y="4035426"/>
            <a:ext cx="1238250" cy="1222375"/>
          </a:xfrm>
          <a:prstGeom prst="ellipse">
            <a:avLst/>
          </a:prstGeom>
          <a:gradFill rotWithShape="0">
            <a:gsLst>
              <a:gs pos="0">
                <a:srgbClr val="FF0066"/>
              </a:gs>
              <a:gs pos="100000">
                <a:srgbClr val="FF00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75" name="Text Box 11">
            <a:extLst>
              <a:ext uri="{FF2B5EF4-FFF2-40B4-BE49-F238E27FC236}">
                <a16:creationId xmlns:a16="http://schemas.microsoft.com/office/drawing/2014/main" id="{7A025FB1-C896-4904-ADBD-FB3C4D52C7FC}"/>
              </a:ext>
            </a:extLst>
          </p:cNvPr>
          <p:cNvSpPr txBox="1">
            <a:spLocks noChangeArrowheads="1"/>
          </p:cNvSpPr>
          <p:nvPr/>
        </p:nvSpPr>
        <p:spPr bwMode="auto">
          <a:xfrm>
            <a:off x="1965325" y="325438"/>
            <a:ext cx="3155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b="1">
                <a:solidFill>
                  <a:srgbClr val="008000"/>
                </a:solidFill>
                <a:latin typeface="Arial Black" panose="020B0A04020102020204" pitchFamily="34" charset="0"/>
              </a:rPr>
              <a:t>Intelligence</a:t>
            </a:r>
          </a:p>
        </p:txBody>
      </p:sp>
      <p:sp>
        <p:nvSpPr>
          <p:cNvPr id="190476" name="Line 12">
            <a:extLst>
              <a:ext uri="{FF2B5EF4-FFF2-40B4-BE49-F238E27FC236}">
                <a16:creationId xmlns:a16="http://schemas.microsoft.com/office/drawing/2014/main" id="{229C13A8-6B09-4DC7-8B20-92C2FA9C4931}"/>
              </a:ext>
            </a:extLst>
          </p:cNvPr>
          <p:cNvSpPr>
            <a:spLocks noChangeShapeType="1"/>
          </p:cNvSpPr>
          <p:nvPr/>
        </p:nvSpPr>
        <p:spPr bwMode="auto">
          <a:xfrm>
            <a:off x="2133600" y="933450"/>
            <a:ext cx="7315200" cy="19050"/>
          </a:xfrm>
          <a:prstGeom prst="line">
            <a:avLst/>
          </a:prstGeom>
          <a:noFill/>
          <a:ln w="76200" cap="rnd">
            <a:solidFill>
              <a:srgbClr val="FF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77" name="Text Box 13">
            <a:extLst>
              <a:ext uri="{FF2B5EF4-FFF2-40B4-BE49-F238E27FC236}">
                <a16:creationId xmlns:a16="http://schemas.microsoft.com/office/drawing/2014/main" id="{E4194192-F246-4AA6-8041-4A708ADACA97}"/>
              </a:ext>
            </a:extLst>
          </p:cNvPr>
          <p:cNvSpPr txBox="1">
            <a:spLocks noChangeArrowheads="1"/>
          </p:cNvSpPr>
          <p:nvPr/>
        </p:nvSpPr>
        <p:spPr bwMode="auto">
          <a:xfrm>
            <a:off x="2041525" y="2270125"/>
            <a:ext cx="5240338" cy="356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57150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Marlett" pitchFamily="2" charset="2"/>
              <a:buNone/>
            </a:pPr>
            <a:r>
              <a:rPr lang="en-US" altLang="en-US" sz="3200" b="1">
                <a:solidFill>
                  <a:srgbClr val="000099"/>
                </a:solidFill>
              </a:rPr>
              <a:t>Spatial Skills</a:t>
            </a:r>
            <a:endParaRPr lang="en-US" altLang="en-US" sz="2800" b="1">
              <a:solidFill>
                <a:srgbClr val="000099"/>
              </a:solidFill>
            </a:endParaRPr>
          </a:p>
          <a:p>
            <a:pPr>
              <a:buFont typeface="Marlett" pitchFamily="2" charset="2"/>
              <a:buNone/>
            </a:pPr>
            <a:r>
              <a:rPr lang="en-US" altLang="en-US" sz="2800" b="1"/>
              <a:t>Skills involving the ability to imagine how objects would look when moved about in space. Males generally do better though social role, social class, ethnic background, and the type of test given also play roles. </a:t>
            </a:r>
          </a:p>
        </p:txBody>
      </p:sp>
      <p:grpSp>
        <p:nvGrpSpPr>
          <p:cNvPr id="190478" name="Group 14">
            <a:extLst>
              <a:ext uri="{FF2B5EF4-FFF2-40B4-BE49-F238E27FC236}">
                <a16:creationId xmlns:a16="http://schemas.microsoft.com/office/drawing/2014/main" id="{0D84745B-8B8B-49AA-9216-9AA5A6A3DCD3}"/>
              </a:ext>
            </a:extLst>
          </p:cNvPr>
          <p:cNvGrpSpPr>
            <a:grpSpLocks/>
          </p:cNvGrpSpPr>
          <p:nvPr/>
        </p:nvGrpSpPr>
        <p:grpSpPr bwMode="auto">
          <a:xfrm>
            <a:off x="1524000" y="0"/>
            <a:ext cx="9144000" cy="6858000"/>
            <a:chOff x="0" y="0"/>
            <a:chExt cx="5760" cy="4320"/>
          </a:xfrm>
        </p:grpSpPr>
        <p:sp>
          <p:nvSpPr>
            <p:cNvPr id="190479" name="Rectangle 15">
              <a:extLst>
                <a:ext uri="{FF2B5EF4-FFF2-40B4-BE49-F238E27FC236}">
                  <a16:creationId xmlns:a16="http://schemas.microsoft.com/office/drawing/2014/main" id="{6DB47DA6-FE10-4847-B99C-4EF835965A99}"/>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480" name="Rectangle 16">
              <a:extLst>
                <a:ext uri="{FF2B5EF4-FFF2-40B4-BE49-F238E27FC236}">
                  <a16:creationId xmlns:a16="http://schemas.microsoft.com/office/drawing/2014/main" id="{589A76D7-7AB5-46E6-9C65-5D6AF6BFCA51}"/>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90475"/>
                                        </p:tgtEl>
                                        <p:attrNameLst>
                                          <p:attrName>style.visibility</p:attrName>
                                        </p:attrNameLst>
                                      </p:cBhvr>
                                      <p:to>
                                        <p:strVal val="visible"/>
                                      </p:to>
                                    </p:set>
                                    <p:anim calcmode="lin" valueType="num">
                                      <p:cBhvr additive="base">
                                        <p:cTn id="7" dur="500" fill="hold"/>
                                        <p:tgtEl>
                                          <p:spTgt spid="190475"/>
                                        </p:tgtEl>
                                        <p:attrNameLst>
                                          <p:attrName>ppt_x</p:attrName>
                                        </p:attrNameLst>
                                      </p:cBhvr>
                                      <p:tavLst>
                                        <p:tav tm="0">
                                          <p:val>
                                            <p:strVal val="#ppt_x"/>
                                          </p:val>
                                        </p:tav>
                                        <p:tav tm="100000">
                                          <p:val>
                                            <p:strVal val="#ppt_x"/>
                                          </p:val>
                                        </p:tav>
                                      </p:tavLst>
                                    </p:anim>
                                    <p:anim calcmode="lin" valueType="num">
                                      <p:cBhvr additive="base">
                                        <p:cTn id="8" dur="500" fill="hold"/>
                                        <p:tgtEl>
                                          <p:spTgt spid="190475"/>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190476"/>
                                        </p:tgtEl>
                                        <p:attrNameLst>
                                          <p:attrName>style.visibility</p:attrName>
                                        </p:attrNameLst>
                                      </p:cBhvr>
                                      <p:to>
                                        <p:strVal val="visible"/>
                                      </p:to>
                                    </p:set>
                                    <p:animEffect transition="in" filter="wipe(left)">
                                      <p:cBhvr>
                                        <p:cTn id="12" dur="500"/>
                                        <p:tgtEl>
                                          <p:spTgt spid="190476"/>
                                        </p:tgtEl>
                                      </p:cBhvr>
                                    </p:animEffect>
                                  </p:childTnLst>
                                </p:cTn>
                              </p:par>
                            </p:childTnLst>
                          </p:cTn>
                        </p:par>
                        <p:par>
                          <p:cTn id="13" fill="hold" nodeType="afterGroup">
                            <p:stCondLst>
                              <p:cond delay="1000"/>
                            </p:stCondLst>
                            <p:childTnLst>
                              <p:par>
                                <p:cTn id="14" presetID="9" presetClass="entr" presetSubtype="0" fill="hold" nodeType="afterEffect">
                                  <p:stCondLst>
                                    <p:cond delay="0"/>
                                  </p:stCondLst>
                                  <p:childTnLst>
                                    <p:set>
                                      <p:cBhvr>
                                        <p:cTn id="15" dur="1" fill="hold">
                                          <p:stCondLst>
                                            <p:cond delay="0"/>
                                          </p:stCondLst>
                                        </p:cTn>
                                        <p:tgtEl>
                                          <p:spTgt spid="190468"/>
                                        </p:tgtEl>
                                        <p:attrNameLst>
                                          <p:attrName>style.visibility</p:attrName>
                                        </p:attrNameLst>
                                      </p:cBhvr>
                                      <p:to>
                                        <p:strVal val="visible"/>
                                      </p:to>
                                    </p:set>
                                    <p:animEffect transition="in" filter="dissolve">
                                      <p:cBhvr>
                                        <p:cTn id="16" dur="500"/>
                                        <p:tgtEl>
                                          <p:spTgt spid="190468"/>
                                        </p:tgtEl>
                                      </p:cBhvr>
                                    </p:animEffect>
                                  </p:childTnLst>
                                </p:cTn>
                              </p:par>
                            </p:childTnLst>
                          </p:cTn>
                        </p:par>
                        <p:par>
                          <p:cTn id="17" fill="hold" nodeType="afterGroup">
                            <p:stCondLst>
                              <p:cond delay="1500"/>
                            </p:stCondLst>
                            <p:childTnLst>
                              <p:par>
                                <p:cTn id="18" presetID="2" presetClass="entr" presetSubtype="4" fill="hold" grpId="0" nodeType="afterEffect">
                                  <p:stCondLst>
                                    <p:cond delay="0"/>
                                  </p:stCondLst>
                                  <p:childTnLst>
                                    <p:set>
                                      <p:cBhvr>
                                        <p:cTn id="19" dur="1" fill="hold">
                                          <p:stCondLst>
                                            <p:cond delay="0"/>
                                          </p:stCondLst>
                                        </p:cTn>
                                        <p:tgtEl>
                                          <p:spTgt spid="190469"/>
                                        </p:tgtEl>
                                        <p:attrNameLst>
                                          <p:attrName>style.visibility</p:attrName>
                                        </p:attrNameLst>
                                      </p:cBhvr>
                                      <p:to>
                                        <p:strVal val="visible"/>
                                      </p:to>
                                    </p:set>
                                    <p:anim calcmode="lin" valueType="num">
                                      <p:cBhvr additive="base">
                                        <p:cTn id="20" dur="500" fill="hold"/>
                                        <p:tgtEl>
                                          <p:spTgt spid="190469"/>
                                        </p:tgtEl>
                                        <p:attrNameLst>
                                          <p:attrName>ppt_x</p:attrName>
                                        </p:attrNameLst>
                                      </p:cBhvr>
                                      <p:tavLst>
                                        <p:tav tm="0">
                                          <p:val>
                                            <p:strVal val="#ppt_x"/>
                                          </p:val>
                                        </p:tav>
                                        <p:tav tm="100000">
                                          <p:val>
                                            <p:strVal val="#ppt_x"/>
                                          </p:val>
                                        </p:tav>
                                      </p:tavLst>
                                    </p:anim>
                                    <p:anim calcmode="lin" valueType="num">
                                      <p:cBhvr additive="base">
                                        <p:cTn id="21" dur="500" fill="hold"/>
                                        <p:tgtEl>
                                          <p:spTgt spid="190469"/>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2000"/>
                            </p:stCondLst>
                            <p:childTnLst>
                              <p:par>
                                <p:cTn id="23" presetID="2" presetClass="entr" presetSubtype="4" fill="hold" grpId="0" nodeType="afterEffect">
                                  <p:stCondLst>
                                    <p:cond delay="2000"/>
                                  </p:stCondLst>
                                  <p:childTnLst>
                                    <p:set>
                                      <p:cBhvr>
                                        <p:cTn id="24" dur="1" fill="hold">
                                          <p:stCondLst>
                                            <p:cond delay="0"/>
                                          </p:stCondLst>
                                        </p:cTn>
                                        <p:tgtEl>
                                          <p:spTgt spid="190477"/>
                                        </p:tgtEl>
                                        <p:attrNameLst>
                                          <p:attrName>style.visibility</p:attrName>
                                        </p:attrNameLst>
                                      </p:cBhvr>
                                      <p:to>
                                        <p:strVal val="visible"/>
                                      </p:to>
                                    </p:set>
                                    <p:anim calcmode="lin" valueType="num">
                                      <p:cBhvr additive="base">
                                        <p:cTn id="25" dur="500" fill="hold"/>
                                        <p:tgtEl>
                                          <p:spTgt spid="190477"/>
                                        </p:tgtEl>
                                        <p:attrNameLst>
                                          <p:attrName>ppt_x</p:attrName>
                                        </p:attrNameLst>
                                      </p:cBhvr>
                                      <p:tavLst>
                                        <p:tav tm="0">
                                          <p:val>
                                            <p:strVal val="#ppt_x"/>
                                          </p:val>
                                        </p:tav>
                                        <p:tav tm="100000">
                                          <p:val>
                                            <p:strVal val="#ppt_x"/>
                                          </p:val>
                                        </p:tav>
                                      </p:tavLst>
                                    </p:anim>
                                    <p:anim calcmode="lin" valueType="num">
                                      <p:cBhvr additive="base">
                                        <p:cTn id="26" dur="500" fill="hold"/>
                                        <p:tgtEl>
                                          <p:spTgt spid="1904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9" grpId="0" autoUpdateAnimBg="0"/>
      <p:bldP spid="190475" grpId="0" autoUpdateAnimBg="0"/>
      <p:bldP spid="190477"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a:extLst>
              <a:ext uri="{FF2B5EF4-FFF2-40B4-BE49-F238E27FC236}">
                <a16:creationId xmlns:a16="http://schemas.microsoft.com/office/drawing/2014/main" id="{019360F3-5C2F-427A-8589-FA74CF3D0E82}"/>
              </a:ext>
            </a:extLst>
          </p:cNvPr>
          <p:cNvSpPr>
            <a:spLocks noGrp="1" noChangeArrowheads="1"/>
          </p:cNvSpPr>
          <p:nvPr>
            <p:ph type="title"/>
          </p:nvPr>
        </p:nvSpPr>
        <p:spPr/>
        <p:txBody>
          <a:bodyPr/>
          <a:lstStyle/>
          <a:p>
            <a:endParaRPr lang="en-US" altLang="en-US"/>
          </a:p>
        </p:txBody>
      </p:sp>
      <p:sp>
        <p:nvSpPr>
          <p:cNvPr id="191491" name="Rectangle 3">
            <a:extLst>
              <a:ext uri="{FF2B5EF4-FFF2-40B4-BE49-F238E27FC236}">
                <a16:creationId xmlns:a16="http://schemas.microsoft.com/office/drawing/2014/main" id="{38BD21AC-8E2B-4F78-91AD-B2D609104E69}"/>
              </a:ext>
            </a:extLst>
          </p:cNvPr>
          <p:cNvSpPr>
            <a:spLocks noGrp="1" noChangeArrowheads="1"/>
          </p:cNvSpPr>
          <p:nvPr>
            <p:ph type="body" idx="1"/>
          </p:nvPr>
        </p:nvSpPr>
        <p:spPr/>
        <p:txBody>
          <a:bodyPr/>
          <a:lstStyle/>
          <a:p>
            <a:endParaRPr lang="en-US" altLang="en-US"/>
          </a:p>
        </p:txBody>
      </p:sp>
      <p:sp>
        <p:nvSpPr>
          <p:cNvPr id="191492" name="WordArt 4">
            <a:extLst>
              <a:ext uri="{FF2B5EF4-FFF2-40B4-BE49-F238E27FC236}">
                <a16:creationId xmlns:a16="http://schemas.microsoft.com/office/drawing/2014/main" id="{EE7AB879-62EC-4402-B10A-AE43DD036D0E}"/>
              </a:ext>
            </a:extLst>
          </p:cNvPr>
          <p:cNvSpPr>
            <a:spLocks noChangeArrowheads="1" noChangeShapeType="1" noTextEdit="1"/>
          </p:cNvSpPr>
          <p:nvPr/>
        </p:nvSpPr>
        <p:spPr bwMode="auto">
          <a:xfrm>
            <a:off x="9410700" y="933450"/>
            <a:ext cx="781050" cy="635000"/>
          </a:xfrm>
          <a:prstGeom prst="rect">
            <a:avLst/>
          </a:prstGeom>
        </p:spPr>
        <p:txBody>
          <a:bodyPr wrap="none" fromWordArt="1">
            <a:prstTxWarp prst="textDoubleWave1">
              <a:avLst>
                <a:gd name="adj1" fmla="val 6500"/>
                <a:gd name="adj2" fmla="val 0"/>
              </a:avLst>
            </a:prstTxWarp>
          </a:bodyPr>
          <a:lstStyle/>
          <a:p>
            <a:pPr algn="ctr"/>
            <a:r>
              <a:rPr lang="en-US" sz="3600" kern="10" spc="-360">
                <a:ln w="12700">
                  <a:solidFill>
                    <a:srgbClr val="000099"/>
                  </a:solidFill>
                  <a:round/>
                  <a:headEnd/>
                  <a:tailEnd/>
                </a:ln>
                <a:solidFill>
                  <a:srgbClr val="33CCFF"/>
                </a:solidFill>
                <a:effectLst>
                  <a:outerShdw dist="125724" dir="18900000" algn="ctr" rotWithShape="0">
                    <a:srgbClr val="000099"/>
                  </a:outerShdw>
                </a:effectLst>
                <a:latin typeface="Impact" panose="020B0806030902050204" pitchFamily="34" charset="0"/>
              </a:rPr>
              <a:t>2+ 2</a:t>
            </a:r>
          </a:p>
        </p:txBody>
      </p:sp>
      <p:grpSp>
        <p:nvGrpSpPr>
          <p:cNvPr id="191493" name="Group 5">
            <a:extLst>
              <a:ext uri="{FF2B5EF4-FFF2-40B4-BE49-F238E27FC236}">
                <a16:creationId xmlns:a16="http://schemas.microsoft.com/office/drawing/2014/main" id="{E168458E-0FF1-498B-9C11-A2F113B8CE08}"/>
              </a:ext>
            </a:extLst>
          </p:cNvPr>
          <p:cNvGrpSpPr>
            <a:grpSpLocks/>
          </p:cNvGrpSpPr>
          <p:nvPr/>
        </p:nvGrpSpPr>
        <p:grpSpPr bwMode="auto">
          <a:xfrm>
            <a:off x="1524000" y="0"/>
            <a:ext cx="9144000" cy="6858000"/>
            <a:chOff x="0" y="0"/>
            <a:chExt cx="5760" cy="4320"/>
          </a:xfrm>
        </p:grpSpPr>
        <p:sp>
          <p:nvSpPr>
            <p:cNvPr id="191494" name="Rectangle 6">
              <a:extLst>
                <a:ext uri="{FF2B5EF4-FFF2-40B4-BE49-F238E27FC236}">
                  <a16:creationId xmlns:a16="http://schemas.microsoft.com/office/drawing/2014/main" id="{A0BC537B-7F92-41BC-81C8-1BBAFF14549D}"/>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1495" name="Rectangle 7">
              <a:extLst>
                <a:ext uri="{FF2B5EF4-FFF2-40B4-BE49-F238E27FC236}">
                  <a16:creationId xmlns:a16="http://schemas.microsoft.com/office/drawing/2014/main" id="{40187BEA-A090-48A0-926F-3AC70D5E8930}"/>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91496" name="Text Box 8">
            <a:extLst>
              <a:ext uri="{FF2B5EF4-FFF2-40B4-BE49-F238E27FC236}">
                <a16:creationId xmlns:a16="http://schemas.microsoft.com/office/drawing/2014/main" id="{05EC2FDC-6662-4264-BEB7-972CA608A7A8}"/>
              </a:ext>
            </a:extLst>
          </p:cNvPr>
          <p:cNvSpPr txBox="1">
            <a:spLocks noChangeArrowheads="1"/>
          </p:cNvSpPr>
          <p:nvPr/>
        </p:nvSpPr>
        <p:spPr bwMode="auto">
          <a:xfrm>
            <a:off x="2163764" y="249238"/>
            <a:ext cx="7508875" cy="1860550"/>
          </a:xfrm>
          <a:prstGeom prst="rect">
            <a:avLst/>
          </a:prstGeom>
          <a:noFill/>
          <a:ln>
            <a:noFill/>
          </a:ln>
          <a:effectLst/>
          <a:extLst>
            <a:ext uri="{909E8E84-426E-40DD-AFC4-6F175D3DCCD1}">
              <a14:hiddenFill xmlns:a14="http://schemas.microsoft.com/office/drawing/2010/main">
                <a:solidFill>
                  <a:schemeClr val="accent2">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chemeClr val="tx1"/>
                </a:solidFill>
                <a:latin typeface="Times New Roman" panose="02020603050405020304" pitchFamily="18" charset="0"/>
              </a:defRPr>
            </a:lvl1pPr>
            <a:lvl2pPr marL="57150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Marlett" pitchFamily="2" charset="2"/>
              <a:buNone/>
            </a:pPr>
            <a:r>
              <a:rPr lang="en-US" altLang="en-US" sz="3200" b="1">
                <a:solidFill>
                  <a:srgbClr val="000099"/>
                </a:solidFill>
              </a:rPr>
              <a:t>Mathematical Ability</a:t>
            </a:r>
            <a:endParaRPr lang="en-US" altLang="en-US" sz="2800" b="1">
              <a:solidFill>
                <a:srgbClr val="000099"/>
              </a:solidFill>
            </a:endParaRPr>
          </a:p>
          <a:p>
            <a:pPr>
              <a:buFont typeface="Marlett" pitchFamily="2" charset="2"/>
              <a:buNone/>
            </a:pPr>
            <a:r>
              <a:rPr lang="en-US" altLang="en-US" sz="2800" b="1"/>
              <a:t>Studies are not clear and have not as yet conclusively shown that males are </a:t>
            </a:r>
            <a:r>
              <a:rPr lang="en-US" altLang="en-US" sz="2800" b="1">
                <a:solidFill>
                  <a:srgbClr val="000099"/>
                </a:solidFill>
              </a:rPr>
              <a:t>innately</a:t>
            </a:r>
            <a:r>
              <a:rPr lang="en-US" altLang="en-US" sz="2800" b="1"/>
              <a:t> better at math. </a:t>
            </a:r>
          </a:p>
        </p:txBody>
      </p:sp>
      <p:sp>
        <p:nvSpPr>
          <p:cNvPr id="191497" name="Text Box 9">
            <a:extLst>
              <a:ext uri="{FF2B5EF4-FFF2-40B4-BE49-F238E27FC236}">
                <a16:creationId xmlns:a16="http://schemas.microsoft.com/office/drawing/2014/main" id="{86190A30-EC7D-407A-8868-BF029F6A8924}"/>
              </a:ext>
            </a:extLst>
          </p:cNvPr>
          <p:cNvSpPr txBox="1">
            <a:spLocks noChangeArrowheads="1"/>
          </p:cNvSpPr>
          <p:nvPr/>
        </p:nvSpPr>
        <p:spPr bwMode="auto">
          <a:xfrm>
            <a:off x="2066925" y="2401889"/>
            <a:ext cx="7977188" cy="2898775"/>
          </a:xfrm>
          <a:prstGeom prst="rect">
            <a:avLst/>
          </a:prstGeom>
          <a:noFill/>
          <a:ln>
            <a:noFill/>
          </a:ln>
          <a:effectLst/>
          <a:extLst>
            <a:ext uri="{909E8E84-426E-40DD-AFC4-6F175D3DCCD1}">
              <a14:hiddenFill xmlns:a14="http://schemas.microsoft.com/office/drawing/2010/main">
                <a:solidFill>
                  <a:schemeClr val="accent2">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defRPr sz="2400">
                <a:solidFill>
                  <a:schemeClr val="tx1"/>
                </a:solidFill>
                <a:latin typeface="Times New Roman" panose="02020603050405020304" pitchFamily="18" charset="0"/>
              </a:defRPr>
            </a:lvl1pPr>
            <a:lvl2pPr marL="6286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66"/>
              </a:buClr>
              <a:buFont typeface="Marlett" pitchFamily="2" charset="2"/>
              <a:buChar char="4"/>
            </a:pPr>
            <a:r>
              <a:rPr lang="en-US" altLang="en-US" sz="2800" b="1"/>
              <a:t>Males  do better than females on the SAT math section, but study findings have not been consistent. </a:t>
            </a:r>
          </a:p>
          <a:p>
            <a:pPr>
              <a:buClr>
                <a:srgbClr val="FF0066"/>
              </a:buClr>
              <a:buFont typeface="Marlett" pitchFamily="2" charset="2"/>
              <a:buChar char="4"/>
            </a:pPr>
            <a:endParaRPr lang="en-US" altLang="en-US" sz="800" b="1"/>
          </a:p>
          <a:p>
            <a:pPr>
              <a:buClr>
                <a:srgbClr val="FF0066"/>
              </a:buClr>
              <a:buFont typeface="Marlett" pitchFamily="2" charset="2"/>
              <a:buChar char="4"/>
            </a:pPr>
            <a:r>
              <a:rPr lang="en-US" altLang="en-US" sz="2800" b="1"/>
              <a:t>Teachers and parents have higher expectations for males. </a:t>
            </a:r>
          </a:p>
          <a:p>
            <a:pPr>
              <a:buClr>
                <a:srgbClr val="FF0066"/>
              </a:buClr>
              <a:buFont typeface="Marlett" pitchFamily="2" charset="2"/>
              <a:buChar char="4"/>
            </a:pPr>
            <a:endParaRPr lang="en-US" altLang="en-US" sz="800" b="1"/>
          </a:p>
          <a:p>
            <a:pPr>
              <a:buClr>
                <a:srgbClr val="FF0066"/>
              </a:buClr>
              <a:buFont typeface="Marlett" pitchFamily="2" charset="2"/>
              <a:buChar char="4"/>
            </a:pPr>
            <a:r>
              <a:rPr lang="en-US" altLang="en-US" sz="2800" b="1"/>
              <a:t>Females may avoid difficult areas such as math. </a:t>
            </a:r>
            <a:endParaRPr lang="en-US" altLang="en-US"/>
          </a:p>
        </p:txBody>
      </p:sp>
      <p:sp>
        <p:nvSpPr>
          <p:cNvPr id="191498" name="WordArt 10">
            <a:extLst>
              <a:ext uri="{FF2B5EF4-FFF2-40B4-BE49-F238E27FC236}">
                <a16:creationId xmlns:a16="http://schemas.microsoft.com/office/drawing/2014/main" id="{65C7A863-536C-4788-86BD-8784DFF82030}"/>
              </a:ext>
            </a:extLst>
          </p:cNvPr>
          <p:cNvSpPr>
            <a:spLocks noChangeArrowheads="1" noChangeShapeType="1" noTextEdit="1"/>
          </p:cNvSpPr>
          <p:nvPr/>
        </p:nvSpPr>
        <p:spPr bwMode="auto">
          <a:xfrm>
            <a:off x="5181600" y="5734050"/>
            <a:ext cx="2571750" cy="6477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rPr>
              <a:t>368 x 42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91496"/>
                                        </p:tgtEl>
                                        <p:attrNameLst>
                                          <p:attrName>style.visibility</p:attrName>
                                        </p:attrNameLst>
                                      </p:cBhvr>
                                      <p:to>
                                        <p:strVal val="visible"/>
                                      </p:to>
                                    </p:set>
                                    <p:anim calcmode="lin" valueType="num">
                                      <p:cBhvr additive="base">
                                        <p:cTn id="7" dur="500" fill="hold"/>
                                        <p:tgtEl>
                                          <p:spTgt spid="191496"/>
                                        </p:tgtEl>
                                        <p:attrNameLst>
                                          <p:attrName>ppt_x</p:attrName>
                                        </p:attrNameLst>
                                      </p:cBhvr>
                                      <p:tavLst>
                                        <p:tav tm="0">
                                          <p:val>
                                            <p:strVal val="#ppt_x"/>
                                          </p:val>
                                        </p:tav>
                                        <p:tav tm="100000">
                                          <p:val>
                                            <p:strVal val="#ppt_x"/>
                                          </p:val>
                                        </p:tav>
                                      </p:tavLst>
                                    </p:anim>
                                    <p:anim calcmode="lin" valueType="num">
                                      <p:cBhvr additive="base">
                                        <p:cTn id="8" dur="500" fill="hold"/>
                                        <p:tgtEl>
                                          <p:spTgt spid="191496"/>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2000"/>
                                  </p:stCondLst>
                                  <p:childTnLst>
                                    <p:set>
                                      <p:cBhvr>
                                        <p:cTn id="11" dur="1" fill="hold">
                                          <p:stCondLst>
                                            <p:cond delay="0"/>
                                          </p:stCondLst>
                                        </p:cTn>
                                        <p:tgtEl>
                                          <p:spTgt spid="191497">
                                            <p:txEl>
                                              <p:pRg st="0" end="0"/>
                                            </p:txEl>
                                          </p:spTgt>
                                        </p:tgtEl>
                                        <p:attrNameLst>
                                          <p:attrName>style.visibility</p:attrName>
                                        </p:attrNameLst>
                                      </p:cBhvr>
                                      <p:to>
                                        <p:strVal val="visible"/>
                                      </p:to>
                                    </p:set>
                                    <p:anim calcmode="lin" valueType="num">
                                      <p:cBhvr additive="base">
                                        <p:cTn id="12" dur="500" fill="hold"/>
                                        <p:tgtEl>
                                          <p:spTgt spid="19149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91497">
                                            <p:txEl>
                                              <p:pRg st="0" end="0"/>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3000"/>
                            </p:stCondLst>
                            <p:childTnLst>
                              <p:par>
                                <p:cTn id="15" presetID="2" presetClass="entr" presetSubtype="4" fill="hold" grpId="0" nodeType="afterEffect">
                                  <p:stCondLst>
                                    <p:cond delay="2000"/>
                                  </p:stCondLst>
                                  <p:childTnLst>
                                    <p:set>
                                      <p:cBhvr>
                                        <p:cTn id="16" dur="1" fill="hold">
                                          <p:stCondLst>
                                            <p:cond delay="0"/>
                                          </p:stCondLst>
                                        </p:cTn>
                                        <p:tgtEl>
                                          <p:spTgt spid="191497">
                                            <p:txEl>
                                              <p:pRg st="2" end="2"/>
                                            </p:txEl>
                                          </p:spTgt>
                                        </p:tgtEl>
                                        <p:attrNameLst>
                                          <p:attrName>style.visibility</p:attrName>
                                        </p:attrNameLst>
                                      </p:cBhvr>
                                      <p:to>
                                        <p:strVal val="visible"/>
                                      </p:to>
                                    </p:set>
                                    <p:anim calcmode="lin" valueType="num">
                                      <p:cBhvr additive="base">
                                        <p:cTn id="17" dur="500" fill="hold"/>
                                        <p:tgtEl>
                                          <p:spTgt spid="19149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91497">
                                            <p:txEl>
                                              <p:pRg st="2" end="2"/>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5500"/>
                            </p:stCondLst>
                            <p:childTnLst>
                              <p:par>
                                <p:cTn id="20" presetID="2" presetClass="entr" presetSubtype="4" fill="hold" grpId="0" nodeType="afterEffect">
                                  <p:stCondLst>
                                    <p:cond delay="2000"/>
                                  </p:stCondLst>
                                  <p:childTnLst>
                                    <p:set>
                                      <p:cBhvr>
                                        <p:cTn id="21" dur="1" fill="hold">
                                          <p:stCondLst>
                                            <p:cond delay="0"/>
                                          </p:stCondLst>
                                        </p:cTn>
                                        <p:tgtEl>
                                          <p:spTgt spid="191497">
                                            <p:txEl>
                                              <p:pRg st="4" end="4"/>
                                            </p:txEl>
                                          </p:spTgt>
                                        </p:tgtEl>
                                        <p:attrNameLst>
                                          <p:attrName>style.visibility</p:attrName>
                                        </p:attrNameLst>
                                      </p:cBhvr>
                                      <p:to>
                                        <p:strVal val="visible"/>
                                      </p:to>
                                    </p:set>
                                    <p:anim calcmode="lin" valueType="num">
                                      <p:cBhvr additive="base">
                                        <p:cTn id="22" dur="500" fill="hold"/>
                                        <p:tgtEl>
                                          <p:spTgt spid="191497">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9149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6" grpId="0" autoUpdateAnimBg="0"/>
      <p:bldP spid="191497" grpId="0" build="p" autoUpdateAnimBg="0" advAuto="200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a:extLst>
              <a:ext uri="{FF2B5EF4-FFF2-40B4-BE49-F238E27FC236}">
                <a16:creationId xmlns:a16="http://schemas.microsoft.com/office/drawing/2014/main" id="{4131CFFA-1FAC-4609-9894-8D7133D4DB92}"/>
              </a:ext>
            </a:extLst>
          </p:cNvPr>
          <p:cNvSpPr>
            <a:spLocks noGrp="1" noChangeArrowheads="1"/>
          </p:cNvSpPr>
          <p:nvPr>
            <p:ph type="title"/>
          </p:nvPr>
        </p:nvSpPr>
        <p:spPr>
          <a:xfrm>
            <a:off x="2195513" y="276225"/>
            <a:ext cx="7772400" cy="1143000"/>
          </a:xfrm>
        </p:spPr>
        <p:txBody>
          <a:bodyPr/>
          <a:lstStyle/>
          <a:p>
            <a:r>
              <a:rPr lang="en-US" altLang="en-US" sz="4000" b="1">
                <a:solidFill>
                  <a:srgbClr val="6600CC"/>
                </a:solidFill>
              </a:rPr>
              <a:t>Gender Development</a:t>
            </a:r>
          </a:p>
        </p:txBody>
      </p:sp>
      <p:sp>
        <p:nvSpPr>
          <p:cNvPr id="308227" name="Rectangle 3">
            <a:extLst>
              <a:ext uri="{FF2B5EF4-FFF2-40B4-BE49-F238E27FC236}">
                <a16:creationId xmlns:a16="http://schemas.microsoft.com/office/drawing/2014/main" id="{1723752C-49EE-4619-935C-A0B5C167BA5F}"/>
              </a:ext>
            </a:extLst>
          </p:cNvPr>
          <p:cNvSpPr>
            <a:spLocks noChangeArrowheads="1"/>
          </p:cNvSpPr>
          <p:nvPr/>
        </p:nvSpPr>
        <p:spPr bwMode="auto">
          <a:xfrm>
            <a:off x="2195513" y="1600200"/>
            <a:ext cx="7772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1036638" indent="-45720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531938" indent="-3810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989138" indent="-3429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446338" indent="-3429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9035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33607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8179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42751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buFont typeface="Wingdings" panose="05000000000000000000" pitchFamily="2" charset="2"/>
              <a:buNone/>
            </a:pPr>
            <a:r>
              <a:rPr lang="en-US" altLang="en-US" sz="2800"/>
              <a:t>Based on genetic makeup, </a:t>
            </a:r>
          </a:p>
          <a:p>
            <a:pPr algn="ctr" eaLnBrk="1" hangingPunct="1">
              <a:buFont typeface="Wingdings" panose="05000000000000000000" pitchFamily="2" charset="2"/>
              <a:buNone/>
            </a:pPr>
            <a:r>
              <a:rPr lang="en-US" altLang="en-US" sz="2800"/>
              <a:t>males and females are alike, </a:t>
            </a:r>
          </a:p>
          <a:p>
            <a:pPr algn="ctr" eaLnBrk="1" hangingPunct="1">
              <a:buFont typeface="Wingdings" panose="05000000000000000000" pitchFamily="2" charset="2"/>
              <a:buNone/>
            </a:pPr>
            <a:r>
              <a:rPr lang="en-US" altLang="en-US" sz="2800"/>
              <a:t>since the majority of our inherited genes </a:t>
            </a:r>
          </a:p>
          <a:p>
            <a:pPr algn="ctr" eaLnBrk="1" hangingPunct="1">
              <a:buFont typeface="Wingdings" panose="05000000000000000000" pitchFamily="2" charset="2"/>
              <a:buNone/>
            </a:pPr>
            <a:r>
              <a:rPr lang="en-US" altLang="en-US" sz="2800"/>
              <a:t>(45 chromosomes are unisex) are similar.</a:t>
            </a:r>
          </a:p>
        </p:txBody>
      </p:sp>
      <p:sp>
        <p:nvSpPr>
          <p:cNvPr id="308228" name="Rectangle 4">
            <a:extLst>
              <a:ext uri="{FF2B5EF4-FFF2-40B4-BE49-F238E27FC236}">
                <a16:creationId xmlns:a16="http://schemas.microsoft.com/office/drawing/2014/main" id="{7626A4CC-AA0A-4FCE-A5AB-AA8AB366317F}"/>
              </a:ext>
            </a:extLst>
          </p:cNvPr>
          <p:cNvSpPr>
            <a:spLocks noChangeArrowheads="1"/>
          </p:cNvSpPr>
          <p:nvPr/>
        </p:nvSpPr>
        <p:spPr bwMode="auto">
          <a:xfrm>
            <a:off x="2195513" y="3962400"/>
            <a:ext cx="7772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1036638" indent="-45720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531938" indent="-3810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989138" indent="-3429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446338" indent="-3429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9035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33607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8179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42751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buFont typeface="Wingdings" panose="05000000000000000000" pitchFamily="2" charset="2"/>
              <a:buNone/>
            </a:pPr>
            <a:r>
              <a:rPr lang="en-US" altLang="en-US" sz="2800"/>
              <a:t>Males and females differ biologically in </a:t>
            </a:r>
          </a:p>
          <a:p>
            <a:pPr algn="ctr" eaLnBrk="1" hangingPunct="1">
              <a:buFont typeface="Wingdings" panose="05000000000000000000" pitchFamily="2" charset="2"/>
              <a:buNone/>
            </a:pPr>
            <a:r>
              <a:rPr lang="en-US" altLang="en-US" sz="2800"/>
              <a:t>body fat, muscle, height, onset of puberty, </a:t>
            </a:r>
          </a:p>
          <a:p>
            <a:pPr algn="ctr" eaLnBrk="1" hangingPunct="1">
              <a:buFont typeface="Wingdings" panose="05000000000000000000" pitchFamily="2" charset="2"/>
              <a:buNone/>
            </a:pPr>
            <a:r>
              <a:rPr lang="en-US" altLang="en-US" sz="2800"/>
              <a:t>and life expectancy.</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1CA03E84-C7DD-47F2-8C5E-375D1645CDD2}"/>
              </a:ext>
            </a:extLst>
          </p:cNvPr>
          <p:cNvSpPr>
            <a:spLocks noGrp="1" noChangeArrowheads="1"/>
          </p:cNvSpPr>
          <p:nvPr>
            <p:ph type="title"/>
          </p:nvPr>
        </p:nvSpPr>
        <p:spPr/>
        <p:txBody>
          <a:bodyPr/>
          <a:lstStyle/>
          <a:p>
            <a:endParaRPr lang="en-US" altLang="en-US"/>
          </a:p>
        </p:txBody>
      </p:sp>
      <p:sp>
        <p:nvSpPr>
          <p:cNvPr id="192515" name="Rectangle 3">
            <a:extLst>
              <a:ext uri="{FF2B5EF4-FFF2-40B4-BE49-F238E27FC236}">
                <a16:creationId xmlns:a16="http://schemas.microsoft.com/office/drawing/2014/main" id="{BD14AADB-0E41-45E9-8AB6-29EC8DE8F885}"/>
              </a:ext>
            </a:extLst>
          </p:cNvPr>
          <p:cNvSpPr>
            <a:spLocks noGrp="1" noChangeArrowheads="1"/>
          </p:cNvSpPr>
          <p:nvPr>
            <p:ph type="body" idx="1"/>
          </p:nvPr>
        </p:nvSpPr>
        <p:spPr/>
        <p:txBody>
          <a:bodyPr/>
          <a:lstStyle/>
          <a:p>
            <a:endParaRPr lang="en-US" altLang="en-US"/>
          </a:p>
        </p:txBody>
      </p:sp>
      <p:sp>
        <p:nvSpPr>
          <p:cNvPr id="192516" name="Oval 4">
            <a:extLst>
              <a:ext uri="{FF2B5EF4-FFF2-40B4-BE49-F238E27FC236}">
                <a16:creationId xmlns:a16="http://schemas.microsoft.com/office/drawing/2014/main" id="{B07EF84A-695E-4B5D-9329-97F3F650F13F}"/>
              </a:ext>
            </a:extLst>
          </p:cNvPr>
          <p:cNvSpPr>
            <a:spLocks noChangeArrowheads="1"/>
          </p:cNvSpPr>
          <p:nvPr/>
        </p:nvSpPr>
        <p:spPr bwMode="auto">
          <a:xfrm>
            <a:off x="5429250" y="2724150"/>
            <a:ext cx="2743200" cy="2990850"/>
          </a:xfrm>
          <a:prstGeom prst="ellipse">
            <a:avLst/>
          </a:prstGeom>
          <a:solidFill>
            <a:schemeClr val="accent2">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92517" name="Group 5">
            <a:extLst>
              <a:ext uri="{FF2B5EF4-FFF2-40B4-BE49-F238E27FC236}">
                <a16:creationId xmlns:a16="http://schemas.microsoft.com/office/drawing/2014/main" id="{42E191FE-E798-416E-8F9D-E5858AF3536C}"/>
              </a:ext>
            </a:extLst>
          </p:cNvPr>
          <p:cNvGrpSpPr>
            <a:grpSpLocks/>
          </p:cNvGrpSpPr>
          <p:nvPr/>
        </p:nvGrpSpPr>
        <p:grpSpPr bwMode="auto">
          <a:xfrm>
            <a:off x="1524000" y="0"/>
            <a:ext cx="9144000" cy="6858000"/>
            <a:chOff x="0" y="0"/>
            <a:chExt cx="5760" cy="4320"/>
          </a:xfrm>
        </p:grpSpPr>
        <p:sp>
          <p:nvSpPr>
            <p:cNvPr id="192518" name="Rectangle 6">
              <a:extLst>
                <a:ext uri="{FF2B5EF4-FFF2-40B4-BE49-F238E27FC236}">
                  <a16:creationId xmlns:a16="http://schemas.microsoft.com/office/drawing/2014/main" id="{CFBD8871-4BF9-4E86-8B0A-CF9302C13F1C}"/>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19" name="Rectangle 7">
              <a:extLst>
                <a:ext uri="{FF2B5EF4-FFF2-40B4-BE49-F238E27FC236}">
                  <a16:creationId xmlns:a16="http://schemas.microsoft.com/office/drawing/2014/main" id="{B945AC3B-A71F-4947-AA2E-B8769E5F4711}"/>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92520" name="Text Box 8">
            <a:extLst>
              <a:ext uri="{FF2B5EF4-FFF2-40B4-BE49-F238E27FC236}">
                <a16:creationId xmlns:a16="http://schemas.microsoft.com/office/drawing/2014/main" id="{A29C599C-17A3-4914-93CD-858C5F20DE9D}"/>
              </a:ext>
            </a:extLst>
          </p:cNvPr>
          <p:cNvSpPr txBox="1">
            <a:spLocks noChangeArrowheads="1"/>
          </p:cNvSpPr>
          <p:nvPr/>
        </p:nvSpPr>
        <p:spPr bwMode="auto">
          <a:xfrm>
            <a:off x="1916113" y="633413"/>
            <a:ext cx="8101012" cy="1860550"/>
          </a:xfrm>
          <a:prstGeom prst="rect">
            <a:avLst/>
          </a:prstGeom>
          <a:noFill/>
          <a:ln>
            <a:noFill/>
          </a:ln>
          <a:effectLst/>
          <a:extLst>
            <a:ext uri="{909E8E84-426E-40DD-AFC4-6F175D3DCCD1}">
              <a14:hiddenFill xmlns:a14="http://schemas.microsoft.com/office/drawing/2010/main">
                <a:solidFill>
                  <a:schemeClr val="accent2">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chemeClr val="tx1"/>
                </a:solidFill>
                <a:latin typeface="Times New Roman" panose="02020603050405020304" pitchFamily="18" charset="0"/>
              </a:defRPr>
            </a:lvl1pPr>
            <a:lvl2pPr marL="57150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Marlett" pitchFamily="2" charset="2"/>
              <a:buNone/>
            </a:pPr>
            <a:r>
              <a:rPr lang="en-US" altLang="en-US" sz="3200" b="1">
                <a:solidFill>
                  <a:srgbClr val="000099"/>
                </a:solidFill>
              </a:rPr>
              <a:t>Verbal Ability</a:t>
            </a:r>
            <a:r>
              <a:rPr lang="en-US" altLang="en-US" sz="2800" b="1"/>
              <a:t> </a:t>
            </a:r>
          </a:p>
          <a:p>
            <a:pPr>
              <a:buFont typeface="Marlett" pitchFamily="2" charset="2"/>
              <a:buNone/>
            </a:pPr>
            <a:r>
              <a:rPr lang="en-US" altLang="en-US" sz="2800" b="1"/>
              <a:t>Includes not just speaking but also word problems, reading and writing. Generally, girls do better than males until early adolescence. </a:t>
            </a:r>
          </a:p>
        </p:txBody>
      </p:sp>
      <p:pic>
        <p:nvPicPr>
          <p:cNvPr id="192521" name="Picture 9" descr="COMPLAIN">
            <a:extLst>
              <a:ext uri="{FF2B5EF4-FFF2-40B4-BE49-F238E27FC236}">
                <a16:creationId xmlns:a16="http://schemas.microsoft.com/office/drawing/2014/main" id="{B1FE401E-AB8E-459C-8E76-BCE745FAD3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7389" y="2752725"/>
            <a:ext cx="2524125" cy="2914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92520"/>
                                        </p:tgtEl>
                                        <p:attrNameLst>
                                          <p:attrName>style.visibility</p:attrName>
                                        </p:attrNameLst>
                                      </p:cBhvr>
                                      <p:to>
                                        <p:strVal val="visible"/>
                                      </p:to>
                                    </p:set>
                                    <p:anim calcmode="lin" valueType="num">
                                      <p:cBhvr additive="base">
                                        <p:cTn id="7" dur="500" fill="hold"/>
                                        <p:tgtEl>
                                          <p:spTgt spid="192520"/>
                                        </p:tgtEl>
                                        <p:attrNameLst>
                                          <p:attrName>ppt_x</p:attrName>
                                        </p:attrNameLst>
                                      </p:cBhvr>
                                      <p:tavLst>
                                        <p:tav tm="0">
                                          <p:val>
                                            <p:strVal val="#ppt_x"/>
                                          </p:val>
                                        </p:tav>
                                        <p:tav tm="100000">
                                          <p:val>
                                            <p:strVal val="#ppt_x"/>
                                          </p:val>
                                        </p:tav>
                                      </p:tavLst>
                                    </p:anim>
                                    <p:anim calcmode="lin" valueType="num">
                                      <p:cBhvr additive="base">
                                        <p:cTn id="8" dur="500" fill="hold"/>
                                        <p:tgtEl>
                                          <p:spTgt spid="1925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20"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a:extLst>
              <a:ext uri="{FF2B5EF4-FFF2-40B4-BE49-F238E27FC236}">
                <a16:creationId xmlns:a16="http://schemas.microsoft.com/office/drawing/2014/main" id="{ED77B802-3096-4849-BBD4-ACFD61A7DE3D}"/>
              </a:ext>
            </a:extLst>
          </p:cNvPr>
          <p:cNvSpPr>
            <a:spLocks noGrp="1" noChangeArrowheads="1"/>
          </p:cNvSpPr>
          <p:nvPr>
            <p:ph type="title"/>
          </p:nvPr>
        </p:nvSpPr>
        <p:spPr/>
        <p:txBody>
          <a:bodyPr/>
          <a:lstStyle/>
          <a:p>
            <a:endParaRPr lang="en-US" altLang="en-US"/>
          </a:p>
        </p:txBody>
      </p:sp>
      <p:sp>
        <p:nvSpPr>
          <p:cNvPr id="193539" name="Rectangle 3">
            <a:extLst>
              <a:ext uri="{FF2B5EF4-FFF2-40B4-BE49-F238E27FC236}">
                <a16:creationId xmlns:a16="http://schemas.microsoft.com/office/drawing/2014/main" id="{1DE01C60-D826-45EF-8D94-7D9368D685E2}"/>
              </a:ext>
            </a:extLst>
          </p:cNvPr>
          <p:cNvSpPr>
            <a:spLocks noGrp="1" noChangeArrowheads="1"/>
          </p:cNvSpPr>
          <p:nvPr>
            <p:ph type="body" idx="1"/>
          </p:nvPr>
        </p:nvSpPr>
        <p:spPr/>
        <p:txBody>
          <a:bodyPr/>
          <a:lstStyle/>
          <a:p>
            <a:endParaRPr lang="en-US" altLang="en-US"/>
          </a:p>
        </p:txBody>
      </p:sp>
      <p:sp>
        <p:nvSpPr>
          <p:cNvPr id="193540" name="WordArt 4">
            <a:extLst>
              <a:ext uri="{FF2B5EF4-FFF2-40B4-BE49-F238E27FC236}">
                <a16:creationId xmlns:a16="http://schemas.microsoft.com/office/drawing/2014/main" id="{55B4467F-120D-486A-A069-D824C786D352}"/>
              </a:ext>
            </a:extLst>
          </p:cNvPr>
          <p:cNvSpPr>
            <a:spLocks noChangeArrowheads="1" noChangeShapeType="1" noTextEdit="1"/>
          </p:cNvSpPr>
          <p:nvPr/>
        </p:nvSpPr>
        <p:spPr bwMode="auto">
          <a:xfrm>
            <a:off x="4191000" y="1809750"/>
            <a:ext cx="3848100" cy="3505200"/>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n-US" sz="4800" kern="10">
                <a:solidFill>
                  <a:srgbClr val="FFCC00">
                    <a:alpha val="50000"/>
                  </a:srgbClr>
                </a:solidFill>
                <a:latin typeface="Arial Black" panose="020B0A04020102020204" pitchFamily="34" charset="0"/>
              </a:rPr>
              <a:t>#1</a:t>
            </a:r>
          </a:p>
        </p:txBody>
      </p:sp>
      <p:sp>
        <p:nvSpPr>
          <p:cNvPr id="193541" name="Text Box 5">
            <a:extLst>
              <a:ext uri="{FF2B5EF4-FFF2-40B4-BE49-F238E27FC236}">
                <a16:creationId xmlns:a16="http://schemas.microsoft.com/office/drawing/2014/main" id="{8AEEB3C6-9173-48CD-8930-F25025E21DF6}"/>
              </a:ext>
            </a:extLst>
          </p:cNvPr>
          <p:cNvSpPr txBox="1">
            <a:spLocks noChangeArrowheads="1"/>
          </p:cNvSpPr>
          <p:nvPr/>
        </p:nvSpPr>
        <p:spPr bwMode="auto">
          <a:xfrm>
            <a:off x="2117725" y="381000"/>
            <a:ext cx="3790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b="1">
                <a:solidFill>
                  <a:srgbClr val="008000"/>
                </a:solidFill>
                <a:latin typeface="Arial Black" panose="020B0A04020102020204" pitchFamily="34" charset="0"/>
              </a:rPr>
              <a:t>Social Factors</a:t>
            </a:r>
          </a:p>
        </p:txBody>
      </p:sp>
      <p:sp>
        <p:nvSpPr>
          <p:cNvPr id="193542" name="Text Box 6">
            <a:extLst>
              <a:ext uri="{FF2B5EF4-FFF2-40B4-BE49-F238E27FC236}">
                <a16:creationId xmlns:a16="http://schemas.microsoft.com/office/drawing/2014/main" id="{303FACC1-72AC-47CE-ACBD-9C3AD50A778E}"/>
              </a:ext>
            </a:extLst>
          </p:cNvPr>
          <p:cNvSpPr txBox="1">
            <a:spLocks noChangeArrowheads="1"/>
          </p:cNvSpPr>
          <p:nvPr/>
        </p:nvSpPr>
        <p:spPr bwMode="auto">
          <a:xfrm>
            <a:off x="2114550" y="1200151"/>
            <a:ext cx="8134350" cy="442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b="1">
                <a:solidFill>
                  <a:srgbClr val="000099"/>
                </a:solidFill>
              </a:rPr>
              <a:t>Self-Confidence</a:t>
            </a:r>
            <a:endParaRPr lang="en-US" altLang="en-US" sz="2800" b="1"/>
          </a:p>
          <a:p>
            <a:pPr>
              <a:buClr>
                <a:srgbClr val="FF0066"/>
              </a:buClr>
              <a:buFont typeface="Marlett" pitchFamily="2" charset="2"/>
              <a:buChar char="4"/>
            </a:pPr>
            <a:r>
              <a:rPr lang="en-US" altLang="en-US" sz="2800" b="1"/>
              <a:t>In  adolescence, females’ confidence often declines (concerned with how boys will react to them?). </a:t>
            </a:r>
          </a:p>
          <a:p>
            <a:pPr>
              <a:buClr>
                <a:srgbClr val="FF0066"/>
              </a:buClr>
              <a:buFont typeface="Marlett" pitchFamily="2" charset="2"/>
              <a:buChar char="4"/>
            </a:pPr>
            <a:endParaRPr lang="en-US" altLang="en-US" sz="2800" b="1"/>
          </a:p>
          <a:p>
            <a:pPr>
              <a:buClr>
                <a:srgbClr val="FF0066"/>
              </a:buClr>
              <a:buFont typeface="Marlett" pitchFamily="2" charset="2"/>
              <a:buChar char="4"/>
            </a:pPr>
            <a:r>
              <a:rPr lang="en-US" altLang="en-US" sz="2800" b="1"/>
              <a:t>The loss of confidence is highest in whites and Hispanics and lowest in African Americans.</a:t>
            </a:r>
          </a:p>
          <a:p>
            <a:pPr>
              <a:buClr>
                <a:srgbClr val="FF0066"/>
              </a:buClr>
              <a:buFont typeface="Marlett" pitchFamily="2" charset="2"/>
              <a:buChar char="4"/>
            </a:pPr>
            <a:endParaRPr lang="en-US" altLang="en-US" sz="2800" b="1"/>
          </a:p>
          <a:p>
            <a:pPr>
              <a:buClr>
                <a:srgbClr val="FF0066"/>
              </a:buClr>
              <a:buFont typeface="Marlett" pitchFamily="2" charset="2"/>
              <a:buChar char="4"/>
            </a:pPr>
            <a:r>
              <a:rPr lang="en-US" altLang="en-US" sz="2800" b="1"/>
              <a:t>Overall, studies have not found major differences in self-confidence levels between males and females.</a:t>
            </a:r>
          </a:p>
        </p:txBody>
      </p:sp>
      <p:grpSp>
        <p:nvGrpSpPr>
          <p:cNvPr id="193543" name="Group 7">
            <a:extLst>
              <a:ext uri="{FF2B5EF4-FFF2-40B4-BE49-F238E27FC236}">
                <a16:creationId xmlns:a16="http://schemas.microsoft.com/office/drawing/2014/main" id="{0B63F2B4-5960-408F-B17C-3CC9C7A7AEFF}"/>
              </a:ext>
            </a:extLst>
          </p:cNvPr>
          <p:cNvGrpSpPr>
            <a:grpSpLocks/>
          </p:cNvGrpSpPr>
          <p:nvPr/>
        </p:nvGrpSpPr>
        <p:grpSpPr bwMode="auto">
          <a:xfrm>
            <a:off x="1524000" y="0"/>
            <a:ext cx="9144000" cy="6858000"/>
            <a:chOff x="0" y="0"/>
            <a:chExt cx="5760" cy="4320"/>
          </a:xfrm>
        </p:grpSpPr>
        <p:sp>
          <p:nvSpPr>
            <p:cNvPr id="193544" name="Rectangle 8">
              <a:extLst>
                <a:ext uri="{FF2B5EF4-FFF2-40B4-BE49-F238E27FC236}">
                  <a16:creationId xmlns:a16="http://schemas.microsoft.com/office/drawing/2014/main" id="{34CA2954-96F4-4C3A-960F-271E9F1D06D9}"/>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3545" name="Rectangle 9">
              <a:extLst>
                <a:ext uri="{FF2B5EF4-FFF2-40B4-BE49-F238E27FC236}">
                  <a16:creationId xmlns:a16="http://schemas.microsoft.com/office/drawing/2014/main" id="{15A5912B-D81D-428F-8A9C-F2E41388B61F}"/>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93546" name="Line 10">
            <a:extLst>
              <a:ext uri="{FF2B5EF4-FFF2-40B4-BE49-F238E27FC236}">
                <a16:creationId xmlns:a16="http://schemas.microsoft.com/office/drawing/2014/main" id="{90CBC5EC-B7BA-40DB-AFE5-AD36EDEA4C81}"/>
              </a:ext>
            </a:extLst>
          </p:cNvPr>
          <p:cNvSpPr>
            <a:spLocks noChangeShapeType="1"/>
          </p:cNvSpPr>
          <p:nvPr/>
        </p:nvSpPr>
        <p:spPr bwMode="auto">
          <a:xfrm flipV="1">
            <a:off x="2228850" y="990600"/>
            <a:ext cx="7162800" cy="38100"/>
          </a:xfrm>
          <a:prstGeom prst="line">
            <a:avLst/>
          </a:prstGeom>
          <a:noFill/>
          <a:ln w="76200" cap="rnd">
            <a:solidFill>
              <a:srgbClr val="FF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93541"/>
                                        </p:tgtEl>
                                        <p:attrNameLst>
                                          <p:attrName>style.visibility</p:attrName>
                                        </p:attrNameLst>
                                      </p:cBhvr>
                                      <p:to>
                                        <p:strVal val="visible"/>
                                      </p:to>
                                    </p:set>
                                    <p:anim calcmode="lin" valueType="num">
                                      <p:cBhvr additive="base">
                                        <p:cTn id="7" dur="500" fill="hold"/>
                                        <p:tgtEl>
                                          <p:spTgt spid="193541"/>
                                        </p:tgtEl>
                                        <p:attrNameLst>
                                          <p:attrName>ppt_x</p:attrName>
                                        </p:attrNameLst>
                                      </p:cBhvr>
                                      <p:tavLst>
                                        <p:tav tm="0">
                                          <p:val>
                                            <p:strVal val="#ppt_x"/>
                                          </p:val>
                                        </p:tav>
                                        <p:tav tm="100000">
                                          <p:val>
                                            <p:strVal val="#ppt_x"/>
                                          </p:val>
                                        </p:tav>
                                      </p:tavLst>
                                    </p:anim>
                                    <p:anim calcmode="lin" valueType="num">
                                      <p:cBhvr additive="base">
                                        <p:cTn id="8" dur="500" fill="hold"/>
                                        <p:tgtEl>
                                          <p:spTgt spid="193541"/>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193546"/>
                                        </p:tgtEl>
                                        <p:attrNameLst>
                                          <p:attrName>style.visibility</p:attrName>
                                        </p:attrNameLst>
                                      </p:cBhvr>
                                      <p:to>
                                        <p:strVal val="visible"/>
                                      </p:to>
                                    </p:set>
                                    <p:animEffect transition="in" filter="wipe(left)">
                                      <p:cBhvr>
                                        <p:cTn id="12" dur="500"/>
                                        <p:tgtEl>
                                          <p:spTgt spid="193546"/>
                                        </p:tgtEl>
                                      </p:cBhvr>
                                    </p:animEffect>
                                  </p:childTnLst>
                                </p:cTn>
                              </p:par>
                            </p:childTnLst>
                          </p:cTn>
                        </p:par>
                        <p:par>
                          <p:cTn id="13" fill="hold" nodeType="afterGroup">
                            <p:stCondLst>
                              <p:cond delay="1000"/>
                            </p:stCondLst>
                            <p:childTnLst>
                              <p:par>
                                <p:cTn id="14" presetID="5" presetClass="entr" presetSubtype="10" fill="hold" grpId="0" nodeType="afterEffect">
                                  <p:stCondLst>
                                    <p:cond delay="2000"/>
                                  </p:stCondLst>
                                  <p:childTnLst>
                                    <p:set>
                                      <p:cBhvr>
                                        <p:cTn id="15" dur="1" fill="hold">
                                          <p:stCondLst>
                                            <p:cond delay="0"/>
                                          </p:stCondLst>
                                        </p:cTn>
                                        <p:tgtEl>
                                          <p:spTgt spid="193542">
                                            <p:txEl>
                                              <p:pRg st="0" end="0"/>
                                            </p:txEl>
                                          </p:spTgt>
                                        </p:tgtEl>
                                        <p:attrNameLst>
                                          <p:attrName>style.visibility</p:attrName>
                                        </p:attrNameLst>
                                      </p:cBhvr>
                                      <p:to>
                                        <p:strVal val="visible"/>
                                      </p:to>
                                    </p:set>
                                    <p:animEffect transition="in" filter="checkerboard(across)">
                                      <p:cBhvr>
                                        <p:cTn id="16" dur="500"/>
                                        <p:tgtEl>
                                          <p:spTgt spid="193542">
                                            <p:txEl>
                                              <p:pRg st="0" end="0"/>
                                            </p:txEl>
                                          </p:spTgt>
                                        </p:tgtEl>
                                      </p:cBhvr>
                                    </p:animEffect>
                                  </p:childTnLst>
                                </p:cTn>
                              </p:par>
                            </p:childTnLst>
                          </p:cTn>
                        </p:par>
                        <p:par>
                          <p:cTn id="17" fill="hold" nodeType="afterGroup">
                            <p:stCondLst>
                              <p:cond delay="3500"/>
                            </p:stCondLst>
                            <p:childTnLst>
                              <p:par>
                                <p:cTn id="18" presetID="5" presetClass="entr" presetSubtype="10" fill="hold" grpId="0" nodeType="afterEffect">
                                  <p:stCondLst>
                                    <p:cond delay="2000"/>
                                  </p:stCondLst>
                                  <p:childTnLst>
                                    <p:set>
                                      <p:cBhvr>
                                        <p:cTn id="19" dur="1" fill="hold">
                                          <p:stCondLst>
                                            <p:cond delay="0"/>
                                          </p:stCondLst>
                                        </p:cTn>
                                        <p:tgtEl>
                                          <p:spTgt spid="193542">
                                            <p:txEl>
                                              <p:pRg st="1" end="1"/>
                                            </p:txEl>
                                          </p:spTgt>
                                        </p:tgtEl>
                                        <p:attrNameLst>
                                          <p:attrName>style.visibility</p:attrName>
                                        </p:attrNameLst>
                                      </p:cBhvr>
                                      <p:to>
                                        <p:strVal val="visible"/>
                                      </p:to>
                                    </p:set>
                                    <p:animEffect transition="in" filter="checkerboard(across)">
                                      <p:cBhvr>
                                        <p:cTn id="20" dur="500"/>
                                        <p:tgtEl>
                                          <p:spTgt spid="193542">
                                            <p:txEl>
                                              <p:pRg st="1" end="1"/>
                                            </p:txEl>
                                          </p:spTgt>
                                        </p:tgtEl>
                                      </p:cBhvr>
                                    </p:animEffect>
                                  </p:childTnLst>
                                </p:cTn>
                              </p:par>
                            </p:childTnLst>
                          </p:cTn>
                        </p:par>
                        <p:par>
                          <p:cTn id="21" fill="hold" nodeType="afterGroup">
                            <p:stCondLst>
                              <p:cond delay="6000"/>
                            </p:stCondLst>
                            <p:childTnLst>
                              <p:par>
                                <p:cTn id="22" presetID="5" presetClass="entr" presetSubtype="10" fill="hold" grpId="0" nodeType="afterEffect">
                                  <p:stCondLst>
                                    <p:cond delay="2000"/>
                                  </p:stCondLst>
                                  <p:childTnLst>
                                    <p:set>
                                      <p:cBhvr>
                                        <p:cTn id="23" dur="1" fill="hold">
                                          <p:stCondLst>
                                            <p:cond delay="0"/>
                                          </p:stCondLst>
                                        </p:cTn>
                                        <p:tgtEl>
                                          <p:spTgt spid="193542">
                                            <p:txEl>
                                              <p:pRg st="3" end="3"/>
                                            </p:txEl>
                                          </p:spTgt>
                                        </p:tgtEl>
                                        <p:attrNameLst>
                                          <p:attrName>style.visibility</p:attrName>
                                        </p:attrNameLst>
                                      </p:cBhvr>
                                      <p:to>
                                        <p:strVal val="visible"/>
                                      </p:to>
                                    </p:set>
                                    <p:animEffect transition="in" filter="checkerboard(across)">
                                      <p:cBhvr>
                                        <p:cTn id="24" dur="500"/>
                                        <p:tgtEl>
                                          <p:spTgt spid="193542">
                                            <p:txEl>
                                              <p:pRg st="3" end="3"/>
                                            </p:txEl>
                                          </p:spTgt>
                                        </p:tgtEl>
                                      </p:cBhvr>
                                    </p:animEffect>
                                  </p:childTnLst>
                                </p:cTn>
                              </p:par>
                            </p:childTnLst>
                          </p:cTn>
                        </p:par>
                        <p:par>
                          <p:cTn id="25" fill="hold" nodeType="afterGroup">
                            <p:stCondLst>
                              <p:cond delay="8500"/>
                            </p:stCondLst>
                            <p:childTnLst>
                              <p:par>
                                <p:cTn id="26" presetID="5" presetClass="entr" presetSubtype="10" fill="hold" grpId="0" nodeType="afterEffect">
                                  <p:stCondLst>
                                    <p:cond delay="2000"/>
                                  </p:stCondLst>
                                  <p:childTnLst>
                                    <p:set>
                                      <p:cBhvr>
                                        <p:cTn id="27" dur="1" fill="hold">
                                          <p:stCondLst>
                                            <p:cond delay="0"/>
                                          </p:stCondLst>
                                        </p:cTn>
                                        <p:tgtEl>
                                          <p:spTgt spid="193542">
                                            <p:txEl>
                                              <p:pRg st="5" end="5"/>
                                            </p:txEl>
                                          </p:spTgt>
                                        </p:tgtEl>
                                        <p:attrNameLst>
                                          <p:attrName>style.visibility</p:attrName>
                                        </p:attrNameLst>
                                      </p:cBhvr>
                                      <p:to>
                                        <p:strVal val="visible"/>
                                      </p:to>
                                    </p:set>
                                    <p:animEffect transition="in" filter="checkerboard(across)">
                                      <p:cBhvr>
                                        <p:cTn id="28" dur="500"/>
                                        <p:tgtEl>
                                          <p:spTgt spid="19354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41" grpId="0" autoUpdateAnimBg="0"/>
      <p:bldP spid="193542" grpId="0" build="p" autoUpdateAnimBg="0" advAuto="200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a:extLst>
              <a:ext uri="{FF2B5EF4-FFF2-40B4-BE49-F238E27FC236}">
                <a16:creationId xmlns:a16="http://schemas.microsoft.com/office/drawing/2014/main" id="{532C0A1C-F6F0-44E3-982B-E061CCD056AF}"/>
              </a:ext>
            </a:extLst>
          </p:cNvPr>
          <p:cNvSpPr>
            <a:spLocks noGrp="1" noChangeArrowheads="1"/>
          </p:cNvSpPr>
          <p:nvPr>
            <p:ph type="title"/>
          </p:nvPr>
        </p:nvSpPr>
        <p:spPr/>
        <p:txBody>
          <a:bodyPr/>
          <a:lstStyle/>
          <a:p>
            <a:endParaRPr lang="en-US" altLang="en-US"/>
          </a:p>
        </p:txBody>
      </p:sp>
      <p:sp>
        <p:nvSpPr>
          <p:cNvPr id="194563" name="Rectangle 3">
            <a:extLst>
              <a:ext uri="{FF2B5EF4-FFF2-40B4-BE49-F238E27FC236}">
                <a16:creationId xmlns:a16="http://schemas.microsoft.com/office/drawing/2014/main" id="{244C3031-8820-46C0-B4F5-37208B78DC05}"/>
              </a:ext>
            </a:extLst>
          </p:cNvPr>
          <p:cNvSpPr>
            <a:spLocks noGrp="1" noChangeArrowheads="1"/>
          </p:cNvSpPr>
          <p:nvPr>
            <p:ph type="body" idx="1"/>
          </p:nvPr>
        </p:nvSpPr>
        <p:spPr/>
        <p:txBody>
          <a:bodyPr/>
          <a:lstStyle/>
          <a:p>
            <a:endParaRPr lang="en-US" altLang="en-US"/>
          </a:p>
        </p:txBody>
      </p:sp>
      <p:sp>
        <p:nvSpPr>
          <p:cNvPr id="194564" name="Text Box 4">
            <a:extLst>
              <a:ext uri="{FF2B5EF4-FFF2-40B4-BE49-F238E27FC236}">
                <a16:creationId xmlns:a16="http://schemas.microsoft.com/office/drawing/2014/main" id="{954F64B1-5E97-48C5-90F2-116A20D14175}"/>
              </a:ext>
            </a:extLst>
          </p:cNvPr>
          <p:cNvSpPr txBox="1">
            <a:spLocks noChangeArrowheads="1"/>
          </p:cNvSpPr>
          <p:nvPr/>
        </p:nvSpPr>
        <p:spPr bwMode="auto">
          <a:xfrm>
            <a:off x="2155826" y="503239"/>
            <a:ext cx="22383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b="1">
                <a:solidFill>
                  <a:srgbClr val="000099"/>
                </a:solidFill>
                <a:latin typeface="Times New Roman" panose="02020603050405020304" pitchFamily="18" charset="0"/>
              </a:rPr>
              <a:t>Friendships</a:t>
            </a:r>
          </a:p>
        </p:txBody>
      </p:sp>
      <p:sp>
        <p:nvSpPr>
          <p:cNvPr id="194565" name="Text Box 5">
            <a:extLst>
              <a:ext uri="{FF2B5EF4-FFF2-40B4-BE49-F238E27FC236}">
                <a16:creationId xmlns:a16="http://schemas.microsoft.com/office/drawing/2014/main" id="{39E13066-12D5-4360-B0E3-B3AA4398C560}"/>
              </a:ext>
            </a:extLst>
          </p:cNvPr>
          <p:cNvSpPr txBox="1">
            <a:spLocks noChangeArrowheads="1"/>
          </p:cNvSpPr>
          <p:nvPr/>
        </p:nvSpPr>
        <p:spPr bwMode="auto">
          <a:xfrm>
            <a:off x="2098676" y="1047750"/>
            <a:ext cx="7369175" cy="509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6286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66"/>
              </a:buClr>
              <a:buFont typeface="Marlett" pitchFamily="2" charset="2"/>
              <a:buChar char="4"/>
            </a:pPr>
            <a:r>
              <a:rPr lang="en-US" altLang="en-US" sz="2800" b="1"/>
              <a:t>Boys’ groups usually have a leader, girls have more equal status in groups.</a:t>
            </a:r>
          </a:p>
          <a:p>
            <a:pPr>
              <a:buClr>
                <a:srgbClr val="FF0066"/>
              </a:buClr>
              <a:buFont typeface="Marlett" pitchFamily="2" charset="2"/>
              <a:buChar char="4"/>
            </a:pPr>
            <a:endParaRPr lang="en-US" altLang="en-US" sz="1200" b="1"/>
          </a:p>
          <a:p>
            <a:pPr>
              <a:buClr>
                <a:srgbClr val="FF0066"/>
              </a:buClr>
              <a:buFont typeface="Marlett" pitchFamily="2" charset="2"/>
              <a:buChar char="4"/>
            </a:pPr>
            <a:r>
              <a:rPr lang="en-US" altLang="en-US" sz="2800" b="1"/>
              <a:t>Boys usually issue orders and demands while girls make more suggestions.</a:t>
            </a:r>
          </a:p>
          <a:p>
            <a:pPr>
              <a:buClr>
                <a:srgbClr val="FF0066"/>
              </a:buClr>
              <a:buFont typeface="Marlett" pitchFamily="2" charset="2"/>
              <a:buChar char="4"/>
            </a:pPr>
            <a:endParaRPr lang="en-US" altLang="en-US" sz="1200" b="1"/>
          </a:p>
          <a:p>
            <a:pPr>
              <a:buClr>
                <a:srgbClr val="FF0066"/>
              </a:buClr>
              <a:buFont typeface="Marlett" pitchFamily="2" charset="2"/>
              <a:buChar char="4"/>
            </a:pPr>
            <a:r>
              <a:rPr lang="en-US" altLang="en-US" sz="2800" b="1"/>
              <a:t>Adult females tend to have a best friend of the same sex while males do not.</a:t>
            </a:r>
          </a:p>
          <a:p>
            <a:pPr>
              <a:buClr>
                <a:srgbClr val="FF0066"/>
              </a:buClr>
              <a:buFont typeface="Marlett" pitchFamily="2" charset="2"/>
              <a:buChar char="4"/>
            </a:pPr>
            <a:endParaRPr lang="en-US" altLang="en-US" sz="1200" b="1"/>
          </a:p>
          <a:p>
            <a:pPr>
              <a:buClr>
                <a:srgbClr val="FF0066"/>
              </a:buClr>
              <a:buFont typeface="Marlett" pitchFamily="2" charset="2"/>
              <a:buChar char="4"/>
            </a:pPr>
            <a:r>
              <a:rPr lang="en-US" altLang="en-US" sz="2800" b="1"/>
              <a:t>Adult females have a few close friends while males have a larger number of male acquaintances.</a:t>
            </a:r>
          </a:p>
          <a:p>
            <a:pPr>
              <a:buClr>
                <a:srgbClr val="FF0066"/>
              </a:buClr>
              <a:buFont typeface="Marlett" pitchFamily="2" charset="2"/>
              <a:buChar char="4"/>
            </a:pPr>
            <a:endParaRPr lang="en-US" altLang="en-US" sz="1200" b="1"/>
          </a:p>
          <a:p>
            <a:pPr>
              <a:buClr>
                <a:srgbClr val="FF0066"/>
              </a:buClr>
              <a:buFont typeface="Marlett" pitchFamily="2" charset="2"/>
              <a:buChar char="4"/>
            </a:pPr>
            <a:r>
              <a:rPr lang="en-US" altLang="en-US" sz="2800" b="1"/>
              <a:t>Females initiate most breakups.</a:t>
            </a:r>
          </a:p>
        </p:txBody>
      </p:sp>
      <p:grpSp>
        <p:nvGrpSpPr>
          <p:cNvPr id="194566" name="Group 6">
            <a:extLst>
              <a:ext uri="{FF2B5EF4-FFF2-40B4-BE49-F238E27FC236}">
                <a16:creationId xmlns:a16="http://schemas.microsoft.com/office/drawing/2014/main" id="{4498F82A-D843-433B-A2BF-CB5196590CA6}"/>
              </a:ext>
            </a:extLst>
          </p:cNvPr>
          <p:cNvGrpSpPr>
            <a:grpSpLocks/>
          </p:cNvGrpSpPr>
          <p:nvPr/>
        </p:nvGrpSpPr>
        <p:grpSpPr bwMode="auto">
          <a:xfrm>
            <a:off x="1524000" y="0"/>
            <a:ext cx="9144000" cy="6858000"/>
            <a:chOff x="0" y="0"/>
            <a:chExt cx="5760" cy="4320"/>
          </a:xfrm>
        </p:grpSpPr>
        <p:sp>
          <p:nvSpPr>
            <p:cNvPr id="194567" name="Rectangle 7">
              <a:extLst>
                <a:ext uri="{FF2B5EF4-FFF2-40B4-BE49-F238E27FC236}">
                  <a16:creationId xmlns:a16="http://schemas.microsoft.com/office/drawing/2014/main" id="{023295B2-2828-4CFA-9ACB-5E7ED910DEE2}"/>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568" name="Rectangle 8">
              <a:extLst>
                <a:ext uri="{FF2B5EF4-FFF2-40B4-BE49-F238E27FC236}">
                  <a16:creationId xmlns:a16="http://schemas.microsoft.com/office/drawing/2014/main" id="{CFB5A975-2C04-4963-BDE8-29CAB54A61BD}"/>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194569" name="Picture 9" descr="DANCER10">
            <a:extLst>
              <a:ext uri="{FF2B5EF4-FFF2-40B4-BE49-F238E27FC236}">
                <a16:creationId xmlns:a16="http://schemas.microsoft.com/office/drawing/2014/main" id="{A33E94D5-BA58-4670-9F49-C1048B91E7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47214" y="2536825"/>
            <a:ext cx="839787" cy="1289050"/>
          </a:xfrm>
          <a:prstGeom prst="rect">
            <a:avLst/>
          </a:prstGeom>
          <a:noFill/>
          <a:extLst>
            <a:ext uri="{909E8E84-426E-40DD-AFC4-6F175D3DCCD1}">
              <a14:hiddenFill xmlns:a14="http://schemas.microsoft.com/office/drawing/2010/main">
                <a:solidFill>
                  <a:srgbClr val="FFFFFF"/>
                </a:solidFill>
              </a14:hiddenFill>
            </a:ext>
          </a:extLst>
        </p:spPr>
      </p:pic>
      <p:pic>
        <p:nvPicPr>
          <p:cNvPr id="194570" name="Picture 10" descr="DANCER1">
            <a:extLst>
              <a:ext uri="{FF2B5EF4-FFF2-40B4-BE49-F238E27FC236}">
                <a16:creationId xmlns:a16="http://schemas.microsoft.com/office/drawing/2014/main" id="{B9E5BFF5-0BE3-4A92-90D7-A6B6470668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56739" y="4359275"/>
            <a:ext cx="822325" cy="1385888"/>
          </a:xfrm>
          <a:prstGeom prst="rect">
            <a:avLst/>
          </a:prstGeom>
          <a:noFill/>
          <a:extLst>
            <a:ext uri="{909E8E84-426E-40DD-AFC4-6F175D3DCCD1}">
              <a14:hiddenFill xmlns:a14="http://schemas.microsoft.com/office/drawing/2010/main">
                <a:solidFill>
                  <a:srgbClr val="FFFFFF"/>
                </a:solidFill>
              </a14:hiddenFill>
            </a:ext>
          </a:extLst>
        </p:spPr>
      </p:pic>
      <p:pic>
        <p:nvPicPr>
          <p:cNvPr id="194571" name="Picture 11" descr="DANCER11">
            <a:extLst>
              <a:ext uri="{FF2B5EF4-FFF2-40B4-BE49-F238E27FC236}">
                <a16:creationId xmlns:a16="http://schemas.microsoft.com/office/drawing/2014/main" id="{8AB7F5AD-0971-4DE9-9289-060CABC3BF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36089" y="574675"/>
            <a:ext cx="873125" cy="1365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94564"/>
                                        </p:tgtEl>
                                        <p:attrNameLst>
                                          <p:attrName>style.visibility</p:attrName>
                                        </p:attrNameLst>
                                      </p:cBhvr>
                                      <p:to>
                                        <p:strVal val="visible"/>
                                      </p:to>
                                    </p:set>
                                    <p:anim calcmode="lin" valueType="num">
                                      <p:cBhvr additive="base">
                                        <p:cTn id="7" dur="500" fill="hold"/>
                                        <p:tgtEl>
                                          <p:spTgt spid="194564"/>
                                        </p:tgtEl>
                                        <p:attrNameLst>
                                          <p:attrName>ppt_x</p:attrName>
                                        </p:attrNameLst>
                                      </p:cBhvr>
                                      <p:tavLst>
                                        <p:tav tm="0">
                                          <p:val>
                                            <p:strVal val="#ppt_x"/>
                                          </p:val>
                                        </p:tav>
                                        <p:tav tm="100000">
                                          <p:val>
                                            <p:strVal val="#ppt_x"/>
                                          </p:val>
                                        </p:tav>
                                      </p:tavLst>
                                    </p:anim>
                                    <p:anim calcmode="lin" valueType="num">
                                      <p:cBhvr additive="base">
                                        <p:cTn id="8" dur="500" fill="hold"/>
                                        <p:tgtEl>
                                          <p:spTgt spid="19456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2000"/>
                                  </p:stCondLst>
                                  <p:childTnLst>
                                    <p:set>
                                      <p:cBhvr>
                                        <p:cTn id="11" dur="1" fill="hold">
                                          <p:stCondLst>
                                            <p:cond delay="0"/>
                                          </p:stCondLst>
                                        </p:cTn>
                                        <p:tgtEl>
                                          <p:spTgt spid="194565">
                                            <p:txEl>
                                              <p:pRg st="0" end="0"/>
                                            </p:txEl>
                                          </p:spTgt>
                                        </p:tgtEl>
                                        <p:attrNameLst>
                                          <p:attrName>style.visibility</p:attrName>
                                        </p:attrNameLst>
                                      </p:cBhvr>
                                      <p:to>
                                        <p:strVal val="visible"/>
                                      </p:to>
                                    </p:set>
                                    <p:anim calcmode="lin" valueType="num">
                                      <p:cBhvr additive="base">
                                        <p:cTn id="12" dur="500" fill="hold"/>
                                        <p:tgtEl>
                                          <p:spTgt spid="19456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94565">
                                            <p:txEl>
                                              <p:pRg st="0" end="0"/>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3000"/>
                            </p:stCondLst>
                            <p:childTnLst>
                              <p:par>
                                <p:cTn id="15" presetID="2" presetClass="entr" presetSubtype="4" fill="hold" grpId="0" nodeType="afterEffect">
                                  <p:stCondLst>
                                    <p:cond delay="2000"/>
                                  </p:stCondLst>
                                  <p:childTnLst>
                                    <p:set>
                                      <p:cBhvr>
                                        <p:cTn id="16" dur="1" fill="hold">
                                          <p:stCondLst>
                                            <p:cond delay="0"/>
                                          </p:stCondLst>
                                        </p:cTn>
                                        <p:tgtEl>
                                          <p:spTgt spid="194565">
                                            <p:txEl>
                                              <p:pRg st="2" end="2"/>
                                            </p:txEl>
                                          </p:spTgt>
                                        </p:tgtEl>
                                        <p:attrNameLst>
                                          <p:attrName>style.visibility</p:attrName>
                                        </p:attrNameLst>
                                      </p:cBhvr>
                                      <p:to>
                                        <p:strVal val="visible"/>
                                      </p:to>
                                    </p:set>
                                    <p:anim calcmode="lin" valueType="num">
                                      <p:cBhvr additive="base">
                                        <p:cTn id="17" dur="500" fill="hold"/>
                                        <p:tgtEl>
                                          <p:spTgt spid="19456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94565">
                                            <p:txEl>
                                              <p:pRg st="2" end="2"/>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5500"/>
                            </p:stCondLst>
                            <p:childTnLst>
                              <p:par>
                                <p:cTn id="20" presetID="2" presetClass="entr" presetSubtype="4" fill="hold" grpId="0" nodeType="afterEffect">
                                  <p:stCondLst>
                                    <p:cond delay="2000"/>
                                  </p:stCondLst>
                                  <p:childTnLst>
                                    <p:set>
                                      <p:cBhvr>
                                        <p:cTn id="21" dur="1" fill="hold">
                                          <p:stCondLst>
                                            <p:cond delay="0"/>
                                          </p:stCondLst>
                                        </p:cTn>
                                        <p:tgtEl>
                                          <p:spTgt spid="194565">
                                            <p:txEl>
                                              <p:pRg st="4" end="4"/>
                                            </p:txEl>
                                          </p:spTgt>
                                        </p:tgtEl>
                                        <p:attrNameLst>
                                          <p:attrName>style.visibility</p:attrName>
                                        </p:attrNameLst>
                                      </p:cBhvr>
                                      <p:to>
                                        <p:strVal val="visible"/>
                                      </p:to>
                                    </p:set>
                                    <p:anim calcmode="lin" valueType="num">
                                      <p:cBhvr additive="base">
                                        <p:cTn id="22" dur="500" fill="hold"/>
                                        <p:tgtEl>
                                          <p:spTgt spid="194565">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94565">
                                            <p:txEl>
                                              <p:pRg st="4" end="4"/>
                                            </p:txEl>
                                          </p:spTgt>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8000"/>
                            </p:stCondLst>
                            <p:childTnLst>
                              <p:par>
                                <p:cTn id="25" presetID="2" presetClass="entr" presetSubtype="4" fill="hold" grpId="0" nodeType="afterEffect">
                                  <p:stCondLst>
                                    <p:cond delay="2000"/>
                                  </p:stCondLst>
                                  <p:childTnLst>
                                    <p:set>
                                      <p:cBhvr>
                                        <p:cTn id="26" dur="1" fill="hold">
                                          <p:stCondLst>
                                            <p:cond delay="0"/>
                                          </p:stCondLst>
                                        </p:cTn>
                                        <p:tgtEl>
                                          <p:spTgt spid="194565">
                                            <p:txEl>
                                              <p:pRg st="6" end="6"/>
                                            </p:txEl>
                                          </p:spTgt>
                                        </p:tgtEl>
                                        <p:attrNameLst>
                                          <p:attrName>style.visibility</p:attrName>
                                        </p:attrNameLst>
                                      </p:cBhvr>
                                      <p:to>
                                        <p:strVal val="visible"/>
                                      </p:to>
                                    </p:set>
                                    <p:anim calcmode="lin" valueType="num">
                                      <p:cBhvr additive="base">
                                        <p:cTn id="27" dur="500" fill="hold"/>
                                        <p:tgtEl>
                                          <p:spTgt spid="19456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94565">
                                            <p:txEl>
                                              <p:pRg st="6" end="6"/>
                                            </p:txEl>
                                          </p:spTgt>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10500"/>
                            </p:stCondLst>
                            <p:childTnLst>
                              <p:par>
                                <p:cTn id="30" presetID="2" presetClass="entr" presetSubtype="4" fill="hold" grpId="0" nodeType="afterEffect">
                                  <p:stCondLst>
                                    <p:cond delay="2000"/>
                                  </p:stCondLst>
                                  <p:childTnLst>
                                    <p:set>
                                      <p:cBhvr>
                                        <p:cTn id="31" dur="1" fill="hold">
                                          <p:stCondLst>
                                            <p:cond delay="0"/>
                                          </p:stCondLst>
                                        </p:cTn>
                                        <p:tgtEl>
                                          <p:spTgt spid="194565">
                                            <p:txEl>
                                              <p:pRg st="8" end="8"/>
                                            </p:txEl>
                                          </p:spTgt>
                                        </p:tgtEl>
                                        <p:attrNameLst>
                                          <p:attrName>style.visibility</p:attrName>
                                        </p:attrNameLst>
                                      </p:cBhvr>
                                      <p:to>
                                        <p:strVal val="visible"/>
                                      </p:to>
                                    </p:set>
                                    <p:anim calcmode="lin" valueType="num">
                                      <p:cBhvr additive="base">
                                        <p:cTn id="32" dur="500" fill="hold"/>
                                        <p:tgtEl>
                                          <p:spTgt spid="194565">
                                            <p:txEl>
                                              <p:pRg st="8" end="8"/>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9456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4" grpId="0" autoUpdateAnimBg="0"/>
      <p:bldP spid="194565" grpId="0" build="p" autoUpdateAnimBg="0" advAuto="200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a:extLst>
              <a:ext uri="{FF2B5EF4-FFF2-40B4-BE49-F238E27FC236}">
                <a16:creationId xmlns:a16="http://schemas.microsoft.com/office/drawing/2014/main" id="{B5093BCA-3EEC-4528-856B-8FD5DDDDD55E}"/>
              </a:ext>
            </a:extLst>
          </p:cNvPr>
          <p:cNvSpPr>
            <a:spLocks noGrp="1" noChangeArrowheads="1"/>
          </p:cNvSpPr>
          <p:nvPr>
            <p:ph type="title"/>
          </p:nvPr>
        </p:nvSpPr>
        <p:spPr/>
        <p:txBody>
          <a:bodyPr/>
          <a:lstStyle/>
          <a:p>
            <a:endParaRPr lang="en-US" altLang="en-US"/>
          </a:p>
        </p:txBody>
      </p:sp>
      <p:sp>
        <p:nvSpPr>
          <p:cNvPr id="195587" name="Rectangle 3">
            <a:extLst>
              <a:ext uri="{FF2B5EF4-FFF2-40B4-BE49-F238E27FC236}">
                <a16:creationId xmlns:a16="http://schemas.microsoft.com/office/drawing/2014/main" id="{7C7CC404-122F-40A7-BD9B-61F57D0E7ED3}"/>
              </a:ext>
            </a:extLst>
          </p:cNvPr>
          <p:cNvSpPr>
            <a:spLocks noGrp="1" noChangeArrowheads="1"/>
          </p:cNvSpPr>
          <p:nvPr>
            <p:ph type="body" idx="1"/>
          </p:nvPr>
        </p:nvSpPr>
        <p:spPr/>
        <p:txBody>
          <a:bodyPr/>
          <a:lstStyle/>
          <a:p>
            <a:endParaRPr lang="en-US" altLang="en-US"/>
          </a:p>
        </p:txBody>
      </p:sp>
      <p:sp>
        <p:nvSpPr>
          <p:cNvPr id="195588" name="Oval 4">
            <a:extLst>
              <a:ext uri="{FF2B5EF4-FFF2-40B4-BE49-F238E27FC236}">
                <a16:creationId xmlns:a16="http://schemas.microsoft.com/office/drawing/2014/main" id="{9EE67FD0-9B69-4337-A3FB-EE8FE40665EC}"/>
              </a:ext>
            </a:extLst>
          </p:cNvPr>
          <p:cNvSpPr>
            <a:spLocks noChangeArrowheads="1"/>
          </p:cNvSpPr>
          <p:nvPr/>
        </p:nvSpPr>
        <p:spPr bwMode="auto">
          <a:xfrm>
            <a:off x="7505700" y="914400"/>
            <a:ext cx="1466850" cy="457200"/>
          </a:xfrm>
          <a:prstGeom prst="ellipse">
            <a:avLst/>
          </a:prstGeom>
          <a:gradFill rotWithShape="0">
            <a:gsLst>
              <a:gs pos="0">
                <a:srgbClr val="FF0066"/>
              </a:gs>
              <a:gs pos="50000">
                <a:schemeClr val="accent2"/>
              </a:gs>
              <a:gs pos="100000">
                <a:srgbClr val="FF0066"/>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589" name="Oval 5">
            <a:extLst>
              <a:ext uri="{FF2B5EF4-FFF2-40B4-BE49-F238E27FC236}">
                <a16:creationId xmlns:a16="http://schemas.microsoft.com/office/drawing/2014/main" id="{654926E3-6B64-483A-9264-6818665446CE}"/>
              </a:ext>
            </a:extLst>
          </p:cNvPr>
          <p:cNvSpPr>
            <a:spLocks noChangeArrowheads="1"/>
          </p:cNvSpPr>
          <p:nvPr/>
        </p:nvSpPr>
        <p:spPr bwMode="auto">
          <a:xfrm>
            <a:off x="3238500" y="933450"/>
            <a:ext cx="1447800" cy="438150"/>
          </a:xfrm>
          <a:prstGeom prst="ellipse">
            <a:avLst/>
          </a:prstGeom>
          <a:gradFill rotWithShape="0">
            <a:gsLst>
              <a:gs pos="0">
                <a:srgbClr val="008000"/>
              </a:gs>
              <a:gs pos="50000">
                <a:srgbClr val="FFCC00"/>
              </a:gs>
              <a:gs pos="100000">
                <a:srgbClr val="008000"/>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590" name="Rectangle 6">
            <a:extLst>
              <a:ext uri="{FF2B5EF4-FFF2-40B4-BE49-F238E27FC236}">
                <a16:creationId xmlns:a16="http://schemas.microsoft.com/office/drawing/2014/main" id="{7E499103-E224-45D5-A9CB-B8D90E54D9D6}"/>
              </a:ext>
            </a:extLst>
          </p:cNvPr>
          <p:cNvSpPr>
            <a:spLocks noChangeArrowheads="1"/>
          </p:cNvSpPr>
          <p:nvPr/>
        </p:nvSpPr>
        <p:spPr bwMode="auto">
          <a:xfrm>
            <a:off x="2038350" y="1466850"/>
            <a:ext cx="3943350" cy="4667250"/>
          </a:xfrm>
          <a:prstGeom prst="rect">
            <a:avLst/>
          </a:prstGeom>
          <a:gradFill rotWithShape="0">
            <a:gsLst>
              <a:gs pos="0">
                <a:srgbClr val="008000"/>
              </a:gs>
              <a:gs pos="100000">
                <a:srgbClr val="FFCC00"/>
              </a:gs>
            </a:gsLst>
            <a:lin ang="5400000" scaled="1"/>
          </a:gra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591" name="Rectangle 7">
            <a:extLst>
              <a:ext uri="{FF2B5EF4-FFF2-40B4-BE49-F238E27FC236}">
                <a16:creationId xmlns:a16="http://schemas.microsoft.com/office/drawing/2014/main" id="{D172426A-743F-4ABC-AF3C-770418059579}"/>
              </a:ext>
            </a:extLst>
          </p:cNvPr>
          <p:cNvSpPr>
            <a:spLocks noChangeArrowheads="1"/>
          </p:cNvSpPr>
          <p:nvPr/>
        </p:nvSpPr>
        <p:spPr bwMode="auto">
          <a:xfrm>
            <a:off x="6286500" y="1466850"/>
            <a:ext cx="3943350" cy="4667250"/>
          </a:xfrm>
          <a:prstGeom prst="rect">
            <a:avLst/>
          </a:prstGeom>
          <a:gradFill rotWithShape="0">
            <a:gsLst>
              <a:gs pos="0">
                <a:srgbClr val="FF0066"/>
              </a:gs>
              <a:gs pos="100000">
                <a:schemeClr val="accent2"/>
              </a:gs>
            </a:gsLst>
            <a:lin ang="5400000" scaled="1"/>
          </a:gra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592" name="Text Box 8">
            <a:extLst>
              <a:ext uri="{FF2B5EF4-FFF2-40B4-BE49-F238E27FC236}">
                <a16:creationId xmlns:a16="http://schemas.microsoft.com/office/drawing/2014/main" id="{B69FE1F8-7F77-4F1F-90EE-A042F950576C}"/>
              </a:ext>
            </a:extLst>
          </p:cNvPr>
          <p:cNvSpPr txBox="1">
            <a:spLocks noChangeArrowheads="1"/>
          </p:cNvSpPr>
          <p:nvPr/>
        </p:nvSpPr>
        <p:spPr bwMode="auto">
          <a:xfrm>
            <a:off x="2003426" y="284164"/>
            <a:ext cx="29813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b="1">
                <a:solidFill>
                  <a:srgbClr val="000099"/>
                </a:solidFill>
                <a:latin typeface="Times New Roman" panose="02020603050405020304" pitchFamily="18" charset="0"/>
              </a:rPr>
              <a:t>Communication</a:t>
            </a:r>
          </a:p>
        </p:txBody>
      </p:sp>
      <p:sp>
        <p:nvSpPr>
          <p:cNvPr id="195593" name="Text Box 9">
            <a:extLst>
              <a:ext uri="{FF2B5EF4-FFF2-40B4-BE49-F238E27FC236}">
                <a16:creationId xmlns:a16="http://schemas.microsoft.com/office/drawing/2014/main" id="{45087B45-3BA3-4535-8E1A-2178428731FD}"/>
              </a:ext>
            </a:extLst>
          </p:cNvPr>
          <p:cNvSpPr txBox="1">
            <a:spLocks noChangeArrowheads="1"/>
          </p:cNvSpPr>
          <p:nvPr/>
        </p:nvSpPr>
        <p:spPr bwMode="auto">
          <a:xfrm>
            <a:off x="3584576" y="895350"/>
            <a:ext cx="633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chemeClr val="bg1"/>
                </a:solidFill>
                <a:latin typeface="Times New Roman" panose="02020603050405020304" pitchFamily="18" charset="0"/>
              </a:rPr>
              <a:t>Men</a:t>
            </a:r>
          </a:p>
        </p:txBody>
      </p:sp>
      <p:sp>
        <p:nvSpPr>
          <p:cNvPr id="195594" name="Text Box 10">
            <a:extLst>
              <a:ext uri="{FF2B5EF4-FFF2-40B4-BE49-F238E27FC236}">
                <a16:creationId xmlns:a16="http://schemas.microsoft.com/office/drawing/2014/main" id="{E1347028-AC1E-4960-B845-040178F53ADC}"/>
              </a:ext>
            </a:extLst>
          </p:cNvPr>
          <p:cNvSpPr txBox="1">
            <a:spLocks noChangeArrowheads="1"/>
          </p:cNvSpPr>
          <p:nvPr/>
        </p:nvSpPr>
        <p:spPr bwMode="auto">
          <a:xfrm>
            <a:off x="7661275" y="895350"/>
            <a:ext cx="9413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chemeClr val="bg1"/>
                </a:solidFill>
                <a:latin typeface="Times New Roman" panose="02020603050405020304" pitchFamily="18" charset="0"/>
              </a:rPr>
              <a:t>Women</a:t>
            </a:r>
          </a:p>
        </p:txBody>
      </p:sp>
      <p:sp>
        <p:nvSpPr>
          <p:cNvPr id="195595" name="Text Box 11">
            <a:extLst>
              <a:ext uri="{FF2B5EF4-FFF2-40B4-BE49-F238E27FC236}">
                <a16:creationId xmlns:a16="http://schemas.microsoft.com/office/drawing/2014/main" id="{E80682C6-8D43-4FEC-83C3-DC2A0010806D}"/>
              </a:ext>
            </a:extLst>
          </p:cNvPr>
          <p:cNvSpPr txBox="1">
            <a:spLocks noChangeArrowheads="1"/>
          </p:cNvSpPr>
          <p:nvPr/>
        </p:nvSpPr>
        <p:spPr bwMode="auto">
          <a:xfrm>
            <a:off x="2270126" y="1790701"/>
            <a:ext cx="359251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000099"/>
              </a:buClr>
              <a:buFont typeface="Marlett" pitchFamily="2" charset="2"/>
              <a:buChar char="4"/>
            </a:pPr>
            <a:r>
              <a:rPr lang="en-US" altLang="en-US" b="1">
                <a:solidFill>
                  <a:schemeClr val="bg1"/>
                </a:solidFill>
              </a:rPr>
              <a:t>Talk more and interrupt more</a:t>
            </a:r>
          </a:p>
        </p:txBody>
      </p:sp>
      <p:sp>
        <p:nvSpPr>
          <p:cNvPr id="195596" name="Text Box 12">
            <a:extLst>
              <a:ext uri="{FF2B5EF4-FFF2-40B4-BE49-F238E27FC236}">
                <a16:creationId xmlns:a16="http://schemas.microsoft.com/office/drawing/2014/main" id="{D6FF845D-B8A4-451C-88DA-371B3BB0DC45}"/>
              </a:ext>
            </a:extLst>
          </p:cNvPr>
          <p:cNvSpPr txBox="1">
            <a:spLocks noChangeArrowheads="1"/>
          </p:cNvSpPr>
          <p:nvPr/>
        </p:nvSpPr>
        <p:spPr bwMode="auto">
          <a:xfrm>
            <a:off x="2266950" y="2705100"/>
            <a:ext cx="15892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99"/>
              </a:buClr>
              <a:buFont typeface="Marlett" pitchFamily="2" charset="2"/>
              <a:buChar char="4"/>
            </a:pPr>
            <a:r>
              <a:rPr lang="en-US" altLang="en-US" b="1">
                <a:solidFill>
                  <a:schemeClr val="bg1"/>
                </a:solidFill>
                <a:latin typeface="Times New Roman" panose="02020603050405020304" pitchFamily="18" charset="0"/>
              </a:rPr>
              <a:t>Touch more</a:t>
            </a:r>
          </a:p>
        </p:txBody>
      </p:sp>
      <p:sp>
        <p:nvSpPr>
          <p:cNvPr id="195597" name="Text Box 13">
            <a:extLst>
              <a:ext uri="{FF2B5EF4-FFF2-40B4-BE49-F238E27FC236}">
                <a16:creationId xmlns:a16="http://schemas.microsoft.com/office/drawing/2014/main" id="{F0D9651B-4991-41E1-A804-ACC23B4479C8}"/>
              </a:ext>
            </a:extLst>
          </p:cNvPr>
          <p:cNvSpPr txBox="1">
            <a:spLocks noChangeArrowheads="1"/>
          </p:cNvSpPr>
          <p:nvPr/>
        </p:nvSpPr>
        <p:spPr bwMode="auto">
          <a:xfrm>
            <a:off x="6346826" y="2628901"/>
            <a:ext cx="372586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CC00"/>
              </a:buClr>
              <a:buFont typeface="Marlett" pitchFamily="2" charset="2"/>
              <a:buChar char="4"/>
            </a:pPr>
            <a:r>
              <a:rPr lang="en-US" altLang="en-US" b="1">
                <a:solidFill>
                  <a:schemeClr val="bg1"/>
                </a:solidFill>
              </a:rPr>
              <a:t>Are the ones being touched</a:t>
            </a:r>
          </a:p>
        </p:txBody>
      </p:sp>
      <p:sp>
        <p:nvSpPr>
          <p:cNvPr id="195598" name="Text Box 14">
            <a:extLst>
              <a:ext uri="{FF2B5EF4-FFF2-40B4-BE49-F238E27FC236}">
                <a16:creationId xmlns:a16="http://schemas.microsoft.com/office/drawing/2014/main" id="{8A5E1FF0-1CB2-4E9E-9D48-4A0AA30D120F}"/>
              </a:ext>
            </a:extLst>
          </p:cNvPr>
          <p:cNvSpPr txBox="1">
            <a:spLocks noChangeArrowheads="1"/>
          </p:cNvSpPr>
          <p:nvPr/>
        </p:nvSpPr>
        <p:spPr bwMode="auto">
          <a:xfrm>
            <a:off x="6346826" y="3467101"/>
            <a:ext cx="37941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CC00"/>
              </a:buClr>
              <a:buFont typeface="Marlett" pitchFamily="2" charset="2"/>
              <a:buChar char="4"/>
            </a:pPr>
            <a:r>
              <a:rPr lang="en-US" altLang="en-US" b="1">
                <a:solidFill>
                  <a:schemeClr val="bg1"/>
                </a:solidFill>
              </a:rPr>
              <a:t>Disclose more about themselves</a:t>
            </a:r>
          </a:p>
        </p:txBody>
      </p:sp>
      <p:grpSp>
        <p:nvGrpSpPr>
          <p:cNvPr id="195599" name="Group 15">
            <a:extLst>
              <a:ext uri="{FF2B5EF4-FFF2-40B4-BE49-F238E27FC236}">
                <a16:creationId xmlns:a16="http://schemas.microsoft.com/office/drawing/2014/main" id="{96D37473-5CFA-45C3-821D-C7C41EEC168A}"/>
              </a:ext>
            </a:extLst>
          </p:cNvPr>
          <p:cNvGrpSpPr>
            <a:grpSpLocks/>
          </p:cNvGrpSpPr>
          <p:nvPr/>
        </p:nvGrpSpPr>
        <p:grpSpPr bwMode="auto">
          <a:xfrm>
            <a:off x="1524000" y="0"/>
            <a:ext cx="9144000" cy="6858000"/>
            <a:chOff x="0" y="0"/>
            <a:chExt cx="5760" cy="4320"/>
          </a:xfrm>
        </p:grpSpPr>
        <p:sp>
          <p:nvSpPr>
            <p:cNvPr id="195600" name="Rectangle 16">
              <a:extLst>
                <a:ext uri="{FF2B5EF4-FFF2-40B4-BE49-F238E27FC236}">
                  <a16:creationId xmlns:a16="http://schemas.microsoft.com/office/drawing/2014/main" id="{02CA9041-A3A2-40D1-A04F-C9BC0358CC37}"/>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601" name="Rectangle 17">
              <a:extLst>
                <a:ext uri="{FF2B5EF4-FFF2-40B4-BE49-F238E27FC236}">
                  <a16:creationId xmlns:a16="http://schemas.microsoft.com/office/drawing/2014/main" id="{57D34665-C857-4227-AD23-EE38A63B9F0D}"/>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95602" name="Text Box 18">
            <a:extLst>
              <a:ext uri="{FF2B5EF4-FFF2-40B4-BE49-F238E27FC236}">
                <a16:creationId xmlns:a16="http://schemas.microsoft.com/office/drawing/2014/main" id="{8787297E-1E4E-43B6-BCD2-7409087BEB94}"/>
              </a:ext>
            </a:extLst>
          </p:cNvPr>
          <p:cNvSpPr txBox="1">
            <a:spLocks noChangeArrowheads="1"/>
          </p:cNvSpPr>
          <p:nvPr/>
        </p:nvSpPr>
        <p:spPr bwMode="auto">
          <a:xfrm>
            <a:off x="6346826" y="1771651"/>
            <a:ext cx="336391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CC00"/>
              </a:buClr>
              <a:buFont typeface="Marlett" pitchFamily="2" charset="2"/>
              <a:buChar char="4"/>
            </a:pPr>
            <a:r>
              <a:rPr lang="en-US" altLang="en-US" b="1">
                <a:solidFill>
                  <a:schemeClr val="bg1"/>
                </a:solidFill>
              </a:rPr>
              <a:t>Talk less and interrupt less</a:t>
            </a:r>
          </a:p>
        </p:txBody>
      </p:sp>
      <p:sp>
        <p:nvSpPr>
          <p:cNvPr id="195603" name="Text Box 19">
            <a:extLst>
              <a:ext uri="{FF2B5EF4-FFF2-40B4-BE49-F238E27FC236}">
                <a16:creationId xmlns:a16="http://schemas.microsoft.com/office/drawing/2014/main" id="{C6C3ADAE-CEE2-4616-B2FD-5C114F5475D1}"/>
              </a:ext>
            </a:extLst>
          </p:cNvPr>
          <p:cNvSpPr txBox="1">
            <a:spLocks noChangeArrowheads="1"/>
          </p:cNvSpPr>
          <p:nvPr/>
        </p:nvSpPr>
        <p:spPr bwMode="auto">
          <a:xfrm>
            <a:off x="2266950" y="3409950"/>
            <a:ext cx="26276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99"/>
              </a:buClr>
              <a:buFont typeface="Marlett" pitchFamily="2" charset="2"/>
              <a:buChar char="4"/>
            </a:pPr>
            <a:r>
              <a:rPr lang="en-US" altLang="en-US" b="1">
                <a:solidFill>
                  <a:schemeClr val="bg1"/>
                </a:solidFill>
                <a:latin typeface="Times New Roman" panose="02020603050405020304" pitchFamily="18" charset="0"/>
              </a:rPr>
              <a:t>Disclose less about self</a:t>
            </a:r>
          </a:p>
        </p:txBody>
      </p:sp>
      <p:sp>
        <p:nvSpPr>
          <p:cNvPr id="195604" name="Text Box 20">
            <a:extLst>
              <a:ext uri="{FF2B5EF4-FFF2-40B4-BE49-F238E27FC236}">
                <a16:creationId xmlns:a16="http://schemas.microsoft.com/office/drawing/2014/main" id="{1AB00B23-C37B-492C-89B4-A61C52D06121}"/>
              </a:ext>
            </a:extLst>
          </p:cNvPr>
          <p:cNvSpPr txBox="1">
            <a:spLocks noChangeArrowheads="1"/>
          </p:cNvSpPr>
          <p:nvPr/>
        </p:nvSpPr>
        <p:spPr bwMode="auto">
          <a:xfrm>
            <a:off x="2289176" y="4137026"/>
            <a:ext cx="328771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000099"/>
              </a:buClr>
              <a:buFont typeface="Marlett" pitchFamily="2" charset="2"/>
              <a:buChar char="4"/>
            </a:pPr>
            <a:r>
              <a:rPr lang="en-US" altLang="en-US" b="1">
                <a:solidFill>
                  <a:schemeClr val="bg1"/>
                </a:solidFill>
              </a:rPr>
              <a:t>Boys sit next to one another</a:t>
            </a:r>
          </a:p>
        </p:txBody>
      </p:sp>
      <p:sp>
        <p:nvSpPr>
          <p:cNvPr id="195605" name="Text Box 21">
            <a:extLst>
              <a:ext uri="{FF2B5EF4-FFF2-40B4-BE49-F238E27FC236}">
                <a16:creationId xmlns:a16="http://schemas.microsoft.com/office/drawing/2014/main" id="{F0A446D8-99D2-46ED-8B32-25781136C1E9}"/>
              </a:ext>
            </a:extLst>
          </p:cNvPr>
          <p:cNvSpPr txBox="1">
            <a:spLocks noChangeArrowheads="1"/>
          </p:cNvSpPr>
          <p:nvPr/>
        </p:nvSpPr>
        <p:spPr bwMode="auto">
          <a:xfrm>
            <a:off x="6346825" y="4270376"/>
            <a:ext cx="3644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CC00"/>
              </a:buClr>
              <a:buFont typeface="Marlett" pitchFamily="2" charset="2"/>
              <a:buChar char="4"/>
            </a:pPr>
            <a:r>
              <a:rPr lang="en-US" altLang="en-US" b="1">
                <a:solidFill>
                  <a:schemeClr val="bg1"/>
                </a:solidFill>
              </a:rPr>
              <a:t>Girls sit facing one another</a:t>
            </a:r>
          </a:p>
        </p:txBody>
      </p:sp>
      <p:sp>
        <p:nvSpPr>
          <p:cNvPr id="195606" name="Text Box 22">
            <a:extLst>
              <a:ext uri="{FF2B5EF4-FFF2-40B4-BE49-F238E27FC236}">
                <a16:creationId xmlns:a16="http://schemas.microsoft.com/office/drawing/2014/main" id="{BA8332AA-BB36-4F7E-A367-E3940880EE46}"/>
              </a:ext>
            </a:extLst>
          </p:cNvPr>
          <p:cNvSpPr txBox="1">
            <a:spLocks noChangeArrowheads="1"/>
          </p:cNvSpPr>
          <p:nvPr/>
        </p:nvSpPr>
        <p:spPr bwMode="auto">
          <a:xfrm>
            <a:off x="2289176" y="5165726"/>
            <a:ext cx="33940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000099"/>
              </a:buClr>
              <a:buFont typeface="Marlett" pitchFamily="2" charset="2"/>
              <a:buChar char="4"/>
            </a:pPr>
            <a:r>
              <a:rPr lang="en-US" altLang="en-US" b="1">
                <a:solidFill>
                  <a:schemeClr val="bg1"/>
                </a:solidFill>
              </a:rPr>
              <a:t>Males offer solutions to problems</a:t>
            </a:r>
          </a:p>
        </p:txBody>
      </p:sp>
      <p:sp>
        <p:nvSpPr>
          <p:cNvPr id="195607" name="Text Box 23">
            <a:extLst>
              <a:ext uri="{FF2B5EF4-FFF2-40B4-BE49-F238E27FC236}">
                <a16:creationId xmlns:a16="http://schemas.microsoft.com/office/drawing/2014/main" id="{D4296B39-40DB-43CC-A6ED-59D54AEE3E6D}"/>
              </a:ext>
            </a:extLst>
          </p:cNvPr>
          <p:cNvSpPr txBox="1">
            <a:spLocks noChangeArrowheads="1"/>
          </p:cNvSpPr>
          <p:nvPr/>
        </p:nvSpPr>
        <p:spPr bwMode="auto">
          <a:xfrm>
            <a:off x="6345238" y="5162551"/>
            <a:ext cx="30464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CC00"/>
              </a:buClr>
              <a:buFont typeface="Marlett" pitchFamily="2" charset="2"/>
              <a:buChar char="4"/>
            </a:pPr>
            <a:r>
              <a:rPr lang="en-US" altLang="en-US" b="1">
                <a:solidFill>
                  <a:schemeClr val="bg1"/>
                </a:solidFill>
              </a:rPr>
              <a:t>Girls share similar stories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95592"/>
                                        </p:tgtEl>
                                        <p:attrNameLst>
                                          <p:attrName>style.visibility</p:attrName>
                                        </p:attrNameLst>
                                      </p:cBhvr>
                                      <p:to>
                                        <p:strVal val="visible"/>
                                      </p:to>
                                    </p:set>
                                    <p:anim calcmode="lin" valueType="num">
                                      <p:cBhvr additive="base">
                                        <p:cTn id="7" dur="500" fill="hold"/>
                                        <p:tgtEl>
                                          <p:spTgt spid="195592"/>
                                        </p:tgtEl>
                                        <p:attrNameLst>
                                          <p:attrName>ppt_x</p:attrName>
                                        </p:attrNameLst>
                                      </p:cBhvr>
                                      <p:tavLst>
                                        <p:tav tm="0">
                                          <p:val>
                                            <p:strVal val="#ppt_x"/>
                                          </p:val>
                                        </p:tav>
                                        <p:tav tm="100000">
                                          <p:val>
                                            <p:strVal val="#ppt_x"/>
                                          </p:val>
                                        </p:tav>
                                      </p:tavLst>
                                    </p:anim>
                                    <p:anim calcmode="lin" valueType="num">
                                      <p:cBhvr additive="base">
                                        <p:cTn id="8" dur="500" fill="hold"/>
                                        <p:tgtEl>
                                          <p:spTgt spid="19559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195593"/>
                                        </p:tgtEl>
                                        <p:attrNameLst>
                                          <p:attrName>style.visibility</p:attrName>
                                        </p:attrNameLst>
                                      </p:cBhvr>
                                      <p:to>
                                        <p:strVal val="visible"/>
                                      </p:to>
                                    </p:set>
                                    <p:anim calcmode="lin" valueType="num">
                                      <p:cBhvr additive="base">
                                        <p:cTn id="12" dur="500" fill="hold"/>
                                        <p:tgtEl>
                                          <p:spTgt spid="195593"/>
                                        </p:tgtEl>
                                        <p:attrNameLst>
                                          <p:attrName>ppt_x</p:attrName>
                                        </p:attrNameLst>
                                      </p:cBhvr>
                                      <p:tavLst>
                                        <p:tav tm="0">
                                          <p:val>
                                            <p:strVal val="0-#ppt_w/2"/>
                                          </p:val>
                                        </p:tav>
                                        <p:tav tm="100000">
                                          <p:val>
                                            <p:strVal val="#ppt_x"/>
                                          </p:val>
                                        </p:tav>
                                      </p:tavLst>
                                    </p:anim>
                                    <p:anim calcmode="lin" valueType="num">
                                      <p:cBhvr additive="base">
                                        <p:cTn id="13" dur="500" fill="hold"/>
                                        <p:tgtEl>
                                          <p:spTgt spid="195593"/>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2000"/>
                            </p:stCondLst>
                            <p:childTnLst>
                              <p:par>
                                <p:cTn id="15" presetID="2" presetClass="entr" presetSubtype="2" fill="hold" grpId="0" nodeType="afterEffect">
                                  <p:stCondLst>
                                    <p:cond delay="2000"/>
                                  </p:stCondLst>
                                  <p:childTnLst>
                                    <p:set>
                                      <p:cBhvr>
                                        <p:cTn id="16" dur="1" fill="hold">
                                          <p:stCondLst>
                                            <p:cond delay="0"/>
                                          </p:stCondLst>
                                        </p:cTn>
                                        <p:tgtEl>
                                          <p:spTgt spid="195594"/>
                                        </p:tgtEl>
                                        <p:attrNameLst>
                                          <p:attrName>style.visibility</p:attrName>
                                        </p:attrNameLst>
                                      </p:cBhvr>
                                      <p:to>
                                        <p:strVal val="visible"/>
                                      </p:to>
                                    </p:set>
                                    <p:anim calcmode="lin" valueType="num">
                                      <p:cBhvr additive="base">
                                        <p:cTn id="17" dur="500" fill="hold"/>
                                        <p:tgtEl>
                                          <p:spTgt spid="195594"/>
                                        </p:tgtEl>
                                        <p:attrNameLst>
                                          <p:attrName>ppt_x</p:attrName>
                                        </p:attrNameLst>
                                      </p:cBhvr>
                                      <p:tavLst>
                                        <p:tav tm="0">
                                          <p:val>
                                            <p:strVal val="1+#ppt_w/2"/>
                                          </p:val>
                                        </p:tav>
                                        <p:tav tm="100000">
                                          <p:val>
                                            <p:strVal val="#ppt_x"/>
                                          </p:val>
                                        </p:tav>
                                      </p:tavLst>
                                    </p:anim>
                                    <p:anim calcmode="lin" valueType="num">
                                      <p:cBhvr additive="base">
                                        <p:cTn id="18" dur="500" fill="hold"/>
                                        <p:tgtEl>
                                          <p:spTgt spid="195594"/>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4500"/>
                            </p:stCondLst>
                            <p:childTnLst>
                              <p:par>
                                <p:cTn id="20" presetID="2" presetClass="entr" presetSubtype="8" fill="hold" grpId="0" nodeType="afterEffect">
                                  <p:stCondLst>
                                    <p:cond delay="3000"/>
                                  </p:stCondLst>
                                  <p:childTnLst>
                                    <p:set>
                                      <p:cBhvr>
                                        <p:cTn id="21" dur="1" fill="hold">
                                          <p:stCondLst>
                                            <p:cond delay="0"/>
                                          </p:stCondLst>
                                        </p:cTn>
                                        <p:tgtEl>
                                          <p:spTgt spid="195595"/>
                                        </p:tgtEl>
                                        <p:attrNameLst>
                                          <p:attrName>style.visibility</p:attrName>
                                        </p:attrNameLst>
                                      </p:cBhvr>
                                      <p:to>
                                        <p:strVal val="visible"/>
                                      </p:to>
                                    </p:set>
                                    <p:anim calcmode="lin" valueType="num">
                                      <p:cBhvr additive="base">
                                        <p:cTn id="22" dur="500" fill="hold"/>
                                        <p:tgtEl>
                                          <p:spTgt spid="195595"/>
                                        </p:tgtEl>
                                        <p:attrNameLst>
                                          <p:attrName>ppt_x</p:attrName>
                                        </p:attrNameLst>
                                      </p:cBhvr>
                                      <p:tavLst>
                                        <p:tav tm="0">
                                          <p:val>
                                            <p:strVal val="0-#ppt_w/2"/>
                                          </p:val>
                                        </p:tav>
                                        <p:tav tm="100000">
                                          <p:val>
                                            <p:strVal val="#ppt_x"/>
                                          </p:val>
                                        </p:tav>
                                      </p:tavLst>
                                    </p:anim>
                                    <p:anim calcmode="lin" valueType="num">
                                      <p:cBhvr additive="base">
                                        <p:cTn id="23" dur="500" fill="hold"/>
                                        <p:tgtEl>
                                          <p:spTgt spid="195595"/>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8000"/>
                            </p:stCondLst>
                            <p:childTnLst>
                              <p:par>
                                <p:cTn id="25" presetID="2" presetClass="entr" presetSubtype="2" fill="hold" grpId="0" nodeType="afterEffect">
                                  <p:stCondLst>
                                    <p:cond delay="3000"/>
                                  </p:stCondLst>
                                  <p:childTnLst>
                                    <p:set>
                                      <p:cBhvr>
                                        <p:cTn id="26" dur="1" fill="hold">
                                          <p:stCondLst>
                                            <p:cond delay="0"/>
                                          </p:stCondLst>
                                        </p:cTn>
                                        <p:tgtEl>
                                          <p:spTgt spid="195602"/>
                                        </p:tgtEl>
                                        <p:attrNameLst>
                                          <p:attrName>style.visibility</p:attrName>
                                        </p:attrNameLst>
                                      </p:cBhvr>
                                      <p:to>
                                        <p:strVal val="visible"/>
                                      </p:to>
                                    </p:set>
                                    <p:anim calcmode="lin" valueType="num">
                                      <p:cBhvr additive="base">
                                        <p:cTn id="27" dur="500" fill="hold"/>
                                        <p:tgtEl>
                                          <p:spTgt spid="195602"/>
                                        </p:tgtEl>
                                        <p:attrNameLst>
                                          <p:attrName>ppt_x</p:attrName>
                                        </p:attrNameLst>
                                      </p:cBhvr>
                                      <p:tavLst>
                                        <p:tav tm="0">
                                          <p:val>
                                            <p:strVal val="1+#ppt_w/2"/>
                                          </p:val>
                                        </p:tav>
                                        <p:tav tm="100000">
                                          <p:val>
                                            <p:strVal val="#ppt_x"/>
                                          </p:val>
                                        </p:tav>
                                      </p:tavLst>
                                    </p:anim>
                                    <p:anim calcmode="lin" valueType="num">
                                      <p:cBhvr additive="base">
                                        <p:cTn id="28" dur="500" fill="hold"/>
                                        <p:tgtEl>
                                          <p:spTgt spid="195602"/>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11500"/>
                            </p:stCondLst>
                            <p:childTnLst>
                              <p:par>
                                <p:cTn id="30" presetID="2" presetClass="entr" presetSubtype="8" fill="hold" grpId="0" nodeType="afterEffect">
                                  <p:stCondLst>
                                    <p:cond delay="3000"/>
                                  </p:stCondLst>
                                  <p:childTnLst>
                                    <p:set>
                                      <p:cBhvr>
                                        <p:cTn id="31" dur="1" fill="hold">
                                          <p:stCondLst>
                                            <p:cond delay="0"/>
                                          </p:stCondLst>
                                        </p:cTn>
                                        <p:tgtEl>
                                          <p:spTgt spid="195596"/>
                                        </p:tgtEl>
                                        <p:attrNameLst>
                                          <p:attrName>style.visibility</p:attrName>
                                        </p:attrNameLst>
                                      </p:cBhvr>
                                      <p:to>
                                        <p:strVal val="visible"/>
                                      </p:to>
                                    </p:set>
                                    <p:anim calcmode="lin" valueType="num">
                                      <p:cBhvr additive="base">
                                        <p:cTn id="32" dur="500" fill="hold"/>
                                        <p:tgtEl>
                                          <p:spTgt spid="195596"/>
                                        </p:tgtEl>
                                        <p:attrNameLst>
                                          <p:attrName>ppt_x</p:attrName>
                                        </p:attrNameLst>
                                      </p:cBhvr>
                                      <p:tavLst>
                                        <p:tav tm="0">
                                          <p:val>
                                            <p:strVal val="0-#ppt_w/2"/>
                                          </p:val>
                                        </p:tav>
                                        <p:tav tm="100000">
                                          <p:val>
                                            <p:strVal val="#ppt_x"/>
                                          </p:val>
                                        </p:tav>
                                      </p:tavLst>
                                    </p:anim>
                                    <p:anim calcmode="lin" valueType="num">
                                      <p:cBhvr additive="base">
                                        <p:cTn id="33" dur="500" fill="hold"/>
                                        <p:tgtEl>
                                          <p:spTgt spid="195596"/>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15000"/>
                            </p:stCondLst>
                            <p:childTnLst>
                              <p:par>
                                <p:cTn id="35" presetID="2" presetClass="entr" presetSubtype="2" fill="hold" grpId="0" nodeType="afterEffect">
                                  <p:stCondLst>
                                    <p:cond delay="3000"/>
                                  </p:stCondLst>
                                  <p:childTnLst>
                                    <p:set>
                                      <p:cBhvr>
                                        <p:cTn id="36" dur="1" fill="hold">
                                          <p:stCondLst>
                                            <p:cond delay="0"/>
                                          </p:stCondLst>
                                        </p:cTn>
                                        <p:tgtEl>
                                          <p:spTgt spid="195597"/>
                                        </p:tgtEl>
                                        <p:attrNameLst>
                                          <p:attrName>style.visibility</p:attrName>
                                        </p:attrNameLst>
                                      </p:cBhvr>
                                      <p:to>
                                        <p:strVal val="visible"/>
                                      </p:to>
                                    </p:set>
                                    <p:anim calcmode="lin" valueType="num">
                                      <p:cBhvr additive="base">
                                        <p:cTn id="37" dur="500" fill="hold"/>
                                        <p:tgtEl>
                                          <p:spTgt spid="195597"/>
                                        </p:tgtEl>
                                        <p:attrNameLst>
                                          <p:attrName>ppt_x</p:attrName>
                                        </p:attrNameLst>
                                      </p:cBhvr>
                                      <p:tavLst>
                                        <p:tav tm="0">
                                          <p:val>
                                            <p:strVal val="1+#ppt_w/2"/>
                                          </p:val>
                                        </p:tav>
                                        <p:tav tm="100000">
                                          <p:val>
                                            <p:strVal val="#ppt_x"/>
                                          </p:val>
                                        </p:tav>
                                      </p:tavLst>
                                    </p:anim>
                                    <p:anim calcmode="lin" valueType="num">
                                      <p:cBhvr additive="base">
                                        <p:cTn id="38" dur="500" fill="hold"/>
                                        <p:tgtEl>
                                          <p:spTgt spid="195597"/>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18500"/>
                            </p:stCondLst>
                            <p:childTnLst>
                              <p:par>
                                <p:cTn id="40" presetID="2" presetClass="entr" presetSubtype="8" fill="hold" grpId="0" nodeType="afterEffect">
                                  <p:stCondLst>
                                    <p:cond delay="3000"/>
                                  </p:stCondLst>
                                  <p:childTnLst>
                                    <p:set>
                                      <p:cBhvr>
                                        <p:cTn id="41" dur="1" fill="hold">
                                          <p:stCondLst>
                                            <p:cond delay="0"/>
                                          </p:stCondLst>
                                        </p:cTn>
                                        <p:tgtEl>
                                          <p:spTgt spid="195603"/>
                                        </p:tgtEl>
                                        <p:attrNameLst>
                                          <p:attrName>style.visibility</p:attrName>
                                        </p:attrNameLst>
                                      </p:cBhvr>
                                      <p:to>
                                        <p:strVal val="visible"/>
                                      </p:to>
                                    </p:set>
                                    <p:anim calcmode="lin" valueType="num">
                                      <p:cBhvr additive="base">
                                        <p:cTn id="42" dur="500" fill="hold"/>
                                        <p:tgtEl>
                                          <p:spTgt spid="195603"/>
                                        </p:tgtEl>
                                        <p:attrNameLst>
                                          <p:attrName>ppt_x</p:attrName>
                                        </p:attrNameLst>
                                      </p:cBhvr>
                                      <p:tavLst>
                                        <p:tav tm="0">
                                          <p:val>
                                            <p:strVal val="0-#ppt_w/2"/>
                                          </p:val>
                                        </p:tav>
                                        <p:tav tm="100000">
                                          <p:val>
                                            <p:strVal val="#ppt_x"/>
                                          </p:val>
                                        </p:tav>
                                      </p:tavLst>
                                    </p:anim>
                                    <p:anim calcmode="lin" valueType="num">
                                      <p:cBhvr additive="base">
                                        <p:cTn id="43" dur="500" fill="hold"/>
                                        <p:tgtEl>
                                          <p:spTgt spid="195603"/>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22000"/>
                            </p:stCondLst>
                            <p:childTnLst>
                              <p:par>
                                <p:cTn id="45" presetID="2" presetClass="entr" presetSubtype="2" fill="hold" grpId="0" nodeType="afterEffect">
                                  <p:stCondLst>
                                    <p:cond delay="3000"/>
                                  </p:stCondLst>
                                  <p:childTnLst>
                                    <p:set>
                                      <p:cBhvr>
                                        <p:cTn id="46" dur="1" fill="hold">
                                          <p:stCondLst>
                                            <p:cond delay="0"/>
                                          </p:stCondLst>
                                        </p:cTn>
                                        <p:tgtEl>
                                          <p:spTgt spid="195598"/>
                                        </p:tgtEl>
                                        <p:attrNameLst>
                                          <p:attrName>style.visibility</p:attrName>
                                        </p:attrNameLst>
                                      </p:cBhvr>
                                      <p:to>
                                        <p:strVal val="visible"/>
                                      </p:to>
                                    </p:set>
                                    <p:anim calcmode="lin" valueType="num">
                                      <p:cBhvr additive="base">
                                        <p:cTn id="47" dur="500" fill="hold"/>
                                        <p:tgtEl>
                                          <p:spTgt spid="195598"/>
                                        </p:tgtEl>
                                        <p:attrNameLst>
                                          <p:attrName>ppt_x</p:attrName>
                                        </p:attrNameLst>
                                      </p:cBhvr>
                                      <p:tavLst>
                                        <p:tav tm="0">
                                          <p:val>
                                            <p:strVal val="1+#ppt_w/2"/>
                                          </p:val>
                                        </p:tav>
                                        <p:tav tm="100000">
                                          <p:val>
                                            <p:strVal val="#ppt_x"/>
                                          </p:val>
                                        </p:tav>
                                      </p:tavLst>
                                    </p:anim>
                                    <p:anim calcmode="lin" valueType="num">
                                      <p:cBhvr additive="base">
                                        <p:cTn id="48" dur="500" fill="hold"/>
                                        <p:tgtEl>
                                          <p:spTgt spid="195598"/>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25500"/>
                            </p:stCondLst>
                            <p:childTnLst>
                              <p:par>
                                <p:cTn id="50" presetID="2" presetClass="entr" presetSubtype="8" fill="hold" grpId="0" nodeType="afterEffect">
                                  <p:stCondLst>
                                    <p:cond delay="3000"/>
                                  </p:stCondLst>
                                  <p:childTnLst>
                                    <p:set>
                                      <p:cBhvr>
                                        <p:cTn id="51" dur="1" fill="hold">
                                          <p:stCondLst>
                                            <p:cond delay="0"/>
                                          </p:stCondLst>
                                        </p:cTn>
                                        <p:tgtEl>
                                          <p:spTgt spid="195604"/>
                                        </p:tgtEl>
                                        <p:attrNameLst>
                                          <p:attrName>style.visibility</p:attrName>
                                        </p:attrNameLst>
                                      </p:cBhvr>
                                      <p:to>
                                        <p:strVal val="visible"/>
                                      </p:to>
                                    </p:set>
                                    <p:anim calcmode="lin" valueType="num">
                                      <p:cBhvr additive="base">
                                        <p:cTn id="52" dur="500" fill="hold"/>
                                        <p:tgtEl>
                                          <p:spTgt spid="195604"/>
                                        </p:tgtEl>
                                        <p:attrNameLst>
                                          <p:attrName>ppt_x</p:attrName>
                                        </p:attrNameLst>
                                      </p:cBhvr>
                                      <p:tavLst>
                                        <p:tav tm="0">
                                          <p:val>
                                            <p:strVal val="0-#ppt_w/2"/>
                                          </p:val>
                                        </p:tav>
                                        <p:tav tm="100000">
                                          <p:val>
                                            <p:strVal val="#ppt_x"/>
                                          </p:val>
                                        </p:tav>
                                      </p:tavLst>
                                    </p:anim>
                                    <p:anim calcmode="lin" valueType="num">
                                      <p:cBhvr additive="base">
                                        <p:cTn id="53" dur="500" fill="hold"/>
                                        <p:tgtEl>
                                          <p:spTgt spid="195604"/>
                                        </p:tgtEl>
                                        <p:attrNameLst>
                                          <p:attrName>ppt_y</p:attrName>
                                        </p:attrNameLst>
                                      </p:cBhvr>
                                      <p:tavLst>
                                        <p:tav tm="0">
                                          <p:val>
                                            <p:strVal val="#ppt_y"/>
                                          </p:val>
                                        </p:tav>
                                        <p:tav tm="100000">
                                          <p:val>
                                            <p:strVal val="#ppt_y"/>
                                          </p:val>
                                        </p:tav>
                                      </p:tavLst>
                                    </p:anim>
                                  </p:childTnLst>
                                </p:cTn>
                              </p:par>
                            </p:childTnLst>
                          </p:cTn>
                        </p:par>
                        <p:par>
                          <p:cTn id="54" fill="hold" nodeType="afterGroup">
                            <p:stCondLst>
                              <p:cond delay="29000"/>
                            </p:stCondLst>
                            <p:childTnLst>
                              <p:par>
                                <p:cTn id="55" presetID="2" presetClass="entr" presetSubtype="2" fill="hold" grpId="0" nodeType="afterEffect">
                                  <p:stCondLst>
                                    <p:cond delay="3000"/>
                                  </p:stCondLst>
                                  <p:childTnLst>
                                    <p:set>
                                      <p:cBhvr>
                                        <p:cTn id="56" dur="1" fill="hold">
                                          <p:stCondLst>
                                            <p:cond delay="0"/>
                                          </p:stCondLst>
                                        </p:cTn>
                                        <p:tgtEl>
                                          <p:spTgt spid="195605"/>
                                        </p:tgtEl>
                                        <p:attrNameLst>
                                          <p:attrName>style.visibility</p:attrName>
                                        </p:attrNameLst>
                                      </p:cBhvr>
                                      <p:to>
                                        <p:strVal val="visible"/>
                                      </p:to>
                                    </p:set>
                                    <p:anim calcmode="lin" valueType="num">
                                      <p:cBhvr additive="base">
                                        <p:cTn id="57" dur="500" fill="hold"/>
                                        <p:tgtEl>
                                          <p:spTgt spid="195605"/>
                                        </p:tgtEl>
                                        <p:attrNameLst>
                                          <p:attrName>ppt_x</p:attrName>
                                        </p:attrNameLst>
                                      </p:cBhvr>
                                      <p:tavLst>
                                        <p:tav tm="0">
                                          <p:val>
                                            <p:strVal val="1+#ppt_w/2"/>
                                          </p:val>
                                        </p:tav>
                                        <p:tav tm="100000">
                                          <p:val>
                                            <p:strVal val="#ppt_x"/>
                                          </p:val>
                                        </p:tav>
                                      </p:tavLst>
                                    </p:anim>
                                    <p:anim calcmode="lin" valueType="num">
                                      <p:cBhvr additive="base">
                                        <p:cTn id="58" dur="500" fill="hold"/>
                                        <p:tgtEl>
                                          <p:spTgt spid="195605"/>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32500"/>
                            </p:stCondLst>
                            <p:childTnLst>
                              <p:par>
                                <p:cTn id="60" presetID="2" presetClass="entr" presetSubtype="8" fill="hold" grpId="0" nodeType="afterEffect">
                                  <p:stCondLst>
                                    <p:cond delay="3000"/>
                                  </p:stCondLst>
                                  <p:childTnLst>
                                    <p:set>
                                      <p:cBhvr>
                                        <p:cTn id="61" dur="1" fill="hold">
                                          <p:stCondLst>
                                            <p:cond delay="0"/>
                                          </p:stCondLst>
                                        </p:cTn>
                                        <p:tgtEl>
                                          <p:spTgt spid="195606"/>
                                        </p:tgtEl>
                                        <p:attrNameLst>
                                          <p:attrName>style.visibility</p:attrName>
                                        </p:attrNameLst>
                                      </p:cBhvr>
                                      <p:to>
                                        <p:strVal val="visible"/>
                                      </p:to>
                                    </p:set>
                                    <p:anim calcmode="lin" valueType="num">
                                      <p:cBhvr additive="base">
                                        <p:cTn id="62" dur="500" fill="hold"/>
                                        <p:tgtEl>
                                          <p:spTgt spid="195606"/>
                                        </p:tgtEl>
                                        <p:attrNameLst>
                                          <p:attrName>ppt_x</p:attrName>
                                        </p:attrNameLst>
                                      </p:cBhvr>
                                      <p:tavLst>
                                        <p:tav tm="0">
                                          <p:val>
                                            <p:strVal val="0-#ppt_w/2"/>
                                          </p:val>
                                        </p:tav>
                                        <p:tav tm="100000">
                                          <p:val>
                                            <p:strVal val="#ppt_x"/>
                                          </p:val>
                                        </p:tav>
                                      </p:tavLst>
                                    </p:anim>
                                    <p:anim calcmode="lin" valueType="num">
                                      <p:cBhvr additive="base">
                                        <p:cTn id="63" dur="500" fill="hold"/>
                                        <p:tgtEl>
                                          <p:spTgt spid="195606"/>
                                        </p:tgtEl>
                                        <p:attrNameLst>
                                          <p:attrName>ppt_y</p:attrName>
                                        </p:attrNameLst>
                                      </p:cBhvr>
                                      <p:tavLst>
                                        <p:tav tm="0">
                                          <p:val>
                                            <p:strVal val="#ppt_y"/>
                                          </p:val>
                                        </p:tav>
                                        <p:tav tm="100000">
                                          <p:val>
                                            <p:strVal val="#ppt_y"/>
                                          </p:val>
                                        </p:tav>
                                      </p:tavLst>
                                    </p:anim>
                                  </p:childTnLst>
                                </p:cTn>
                              </p:par>
                            </p:childTnLst>
                          </p:cTn>
                        </p:par>
                        <p:par>
                          <p:cTn id="64" fill="hold" nodeType="afterGroup">
                            <p:stCondLst>
                              <p:cond delay="36000"/>
                            </p:stCondLst>
                            <p:childTnLst>
                              <p:par>
                                <p:cTn id="65" presetID="2" presetClass="entr" presetSubtype="2" fill="hold" grpId="0" nodeType="afterEffect">
                                  <p:stCondLst>
                                    <p:cond delay="3000"/>
                                  </p:stCondLst>
                                  <p:childTnLst>
                                    <p:set>
                                      <p:cBhvr>
                                        <p:cTn id="66" dur="1" fill="hold">
                                          <p:stCondLst>
                                            <p:cond delay="0"/>
                                          </p:stCondLst>
                                        </p:cTn>
                                        <p:tgtEl>
                                          <p:spTgt spid="195607"/>
                                        </p:tgtEl>
                                        <p:attrNameLst>
                                          <p:attrName>style.visibility</p:attrName>
                                        </p:attrNameLst>
                                      </p:cBhvr>
                                      <p:to>
                                        <p:strVal val="visible"/>
                                      </p:to>
                                    </p:set>
                                    <p:anim calcmode="lin" valueType="num">
                                      <p:cBhvr additive="base">
                                        <p:cTn id="67" dur="500" fill="hold"/>
                                        <p:tgtEl>
                                          <p:spTgt spid="195607"/>
                                        </p:tgtEl>
                                        <p:attrNameLst>
                                          <p:attrName>ppt_x</p:attrName>
                                        </p:attrNameLst>
                                      </p:cBhvr>
                                      <p:tavLst>
                                        <p:tav tm="0">
                                          <p:val>
                                            <p:strVal val="1+#ppt_w/2"/>
                                          </p:val>
                                        </p:tav>
                                        <p:tav tm="100000">
                                          <p:val>
                                            <p:strVal val="#ppt_x"/>
                                          </p:val>
                                        </p:tav>
                                      </p:tavLst>
                                    </p:anim>
                                    <p:anim calcmode="lin" valueType="num">
                                      <p:cBhvr additive="base">
                                        <p:cTn id="68" dur="500" fill="hold"/>
                                        <p:tgtEl>
                                          <p:spTgt spid="19560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92" grpId="0" autoUpdateAnimBg="0"/>
      <p:bldP spid="195593" grpId="0" autoUpdateAnimBg="0"/>
      <p:bldP spid="195594" grpId="0" autoUpdateAnimBg="0"/>
      <p:bldP spid="195595" grpId="0" autoUpdateAnimBg="0"/>
      <p:bldP spid="195596" grpId="0" autoUpdateAnimBg="0"/>
      <p:bldP spid="195597" grpId="0" autoUpdateAnimBg="0"/>
      <p:bldP spid="195598" grpId="0" autoUpdateAnimBg="0"/>
      <p:bldP spid="195602" grpId="0" autoUpdateAnimBg="0"/>
      <p:bldP spid="195603" grpId="0" autoUpdateAnimBg="0"/>
      <p:bldP spid="195604" grpId="0" autoUpdateAnimBg="0"/>
      <p:bldP spid="195605" grpId="0" autoUpdateAnimBg="0"/>
      <p:bldP spid="195606" grpId="0" autoUpdateAnimBg="0"/>
      <p:bldP spid="195607"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a:extLst>
              <a:ext uri="{FF2B5EF4-FFF2-40B4-BE49-F238E27FC236}">
                <a16:creationId xmlns:a16="http://schemas.microsoft.com/office/drawing/2014/main" id="{062F13F0-DE9A-4395-8F8C-254BADC99036}"/>
              </a:ext>
            </a:extLst>
          </p:cNvPr>
          <p:cNvSpPr>
            <a:spLocks noGrp="1" noChangeArrowheads="1"/>
          </p:cNvSpPr>
          <p:nvPr>
            <p:ph type="title"/>
          </p:nvPr>
        </p:nvSpPr>
        <p:spPr/>
        <p:txBody>
          <a:bodyPr/>
          <a:lstStyle/>
          <a:p>
            <a:endParaRPr lang="en-US" altLang="en-US"/>
          </a:p>
        </p:txBody>
      </p:sp>
      <p:sp>
        <p:nvSpPr>
          <p:cNvPr id="198659" name="Rectangle 3">
            <a:extLst>
              <a:ext uri="{FF2B5EF4-FFF2-40B4-BE49-F238E27FC236}">
                <a16:creationId xmlns:a16="http://schemas.microsoft.com/office/drawing/2014/main" id="{0FD214D1-C90F-4738-BAFF-1A03E6FF4AA1}"/>
              </a:ext>
            </a:extLst>
          </p:cNvPr>
          <p:cNvSpPr>
            <a:spLocks noGrp="1" noChangeArrowheads="1"/>
          </p:cNvSpPr>
          <p:nvPr>
            <p:ph type="body" idx="1"/>
          </p:nvPr>
        </p:nvSpPr>
        <p:spPr/>
        <p:txBody>
          <a:bodyPr/>
          <a:lstStyle/>
          <a:p>
            <a:endParaRPr lang="en-US" altLang="en-US"/>
          </a:p>
        </p:txBody>
      </p:sp>
      <p:sp>
        <p:nvSpPr>
          <p:cNvPr id="198660" name="Text Box 4">
            <a:extLst>
              <a:ext uri="{FF2B5EF4-FFF2-40B4-BE49-F238E27FC236}">
                <a16:creationId xmlns:a16="http://schemas.microsoft.com/office/drawing/2014/main" id="{90455D08-2E1C-414F-A66B-B5C1EB21C360}"/>
              </a:ext>
            </a:extLst>
          </p:cNvPr>
          <p:cNvSpPr txBox="1">
            <a:spLocks noChangeArrowheads="1"/>
          </p:cNvSpPr>
          <p:nvPr/>
        </p:nvSpPr>
        <p:spPr bwMode="auto">
          <a:xfrm>
            <a:off x="1981200" y="277813"/>
            <a:ext cx="5619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b="1">
                <a:solidFill>
                  <a:srgbClr val="008000"/>
                </a:solidFill>
                <a:latin typeface="Arial Black" panose="020B0A04020102020204" pitchFamily="34" charset="0"/>
              </a:rPr>
              <a:t>Gender Role Behavior</a:t>
            </a:r>
          </a:p>
        </p:txBody>
      </p:sp>
      <p:sp>
        <p:nvSpPr>
          <p:cNvPr id="198661" name="Text Box 5">
            <a:extLst>
              <a:ext uri="{FF2B5EF4-FFF2-40B4-BE49-F238E27FC236}">
                <a16:creationId xmlns:a16="http://schemas.microsoft.com/office/drawing/2014/main" id="{A360F389-3A82-4B2C-9343-3DA0E68E23BC}"/>
              </a:ext>
            </a:extLst>
          </p:cNvPr>
          <p:cNvSpPr txBox="1">
            <a:spLocks noChangeArrowheads="1"/>
          </p:cNvSpPr>
          <p:nvPr/>
        </p:nvSpPr>
        <p:spPr bwMode="auto">
          <a:xfrm>
            <a:off x="2057400" y="1181100"/>
            <a:ext cx="76787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solidFill>
                  <a:srgbClr val="000099"/>
                </a:solidFill>
                <a:latin typeface="Times New Roman" panose="02020603050405020304" pitchFamily="18" charset="0"/>
              </a:rPr>
              <a:t>Gender role behaviors</a:t>
            </a:r>
            <a:r>
              <a:rPr lang="en-US" altLang="en-US" sz="2800" b="1">
                <a:latin typeface="Times New Roman" panose="02020603050405020304" pitchFamily="18" charset="0"/>
              </a:rPr>
              <a:t> reflect what society says are appropriate actions for males and females.</a:t>
            </a:r>
          </a:p>
        </p:txBody>
      </p:sp>
      <p:sp>
        <p:nvSpPr>
          <p:cNvPr id="198662" name="Text Box 6">
            <a:extLst>
              <a:ext uri="{FF2B5EF4-FFF2-40B4-BE49-F238E27FC236}">
                <a16:creationId xmlns:a16="http://schemas.microsoft.com/office/drawing/2014/main" id="{FE019019-CA4D-4219-B79C-CE4FA0B5575A}"/>
              </a:ext>
            </a:extLst>
          </p:cNvPr>
          <p:cNvSpPr txBox="1">
            <a:spLocks noChangeArrowheads="1"/>
          </p:cNvSpPr>
          <p:nvPr/>
        </p:nvSpPr>
        <p:spPr bwMode="auto">
          <a:xfrm>
            <a:off x="2038351" y="2476500"/>
            <a:ext cx="77327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latin typeface="Times New Roman" panose="02020603050405020304" pitchFamily="18" charset="0"/>
              </a:rPr>
              <a:t>Through </a:t>
            </a:r>
            <a:r>
              <a:rPr lang="en-US" altLang="en-US" sz="2800" b="1">
                <a:solidFill>
                  <a:srgbClr val="000099"/>
                </a:solidFill>
                <a:latin typeface="Times New Roman" panose="02020603050405020304" pitchFamily="18" charset="0"/>
              </a:rPr>
              <a:t>identification</a:t>
            </a:r>
            <a:r>
              <a:rPr lang="en-US" altLang="en-US" sz="2800" b="1">
                <a:latin typeface="Times New Roman" panose="02020603050405020304" pitchFamily="18" charset="0"/>
              </a:rPr>
              <a:t> with a parent of the same sex, people learn how to behave appropriately.</a:t>
            </a:r>
          </a:p>
        </p:txBody>
      </p:sp>
      <p:grpSp>
        <p:nvGrpSpPr>
          <p:cNvPr id="198663" name="Group 7">
            <a:extLst>
              <a:ext uri="{FF2B5EF4-FFF2-40B4-BE49-F238E27FC236}">
                <a16:creationId xmlns:a16="http://schemas.microsoft.com/office/drawing/2014/main" id="{844DD904-EC19-4647-AB68-CBA14458BAEA}"/>
              </a:ext>
            </a:extLst>
          </p:cNvPr>
          <p:cNvGrpSpPr>
            <a:grpSpLocks/>
          </p:cNvGrpSpPr>
          <p:nvPr/>
        </p:nvGrpSpPr>
        <p:grpSpPr bwMode="auto">
          <a:xfrm>
            <a:off x="1524000" y="0"/>
            <a:ext cx="9144000" cy="6858000"/>
            <a:chOff x="0" y="0"/>
            <a:chExt cx="5760" cy="4320"/>
          </a:xfrm>
        </p:grpSpPr>
        <p:sp>
          <p:nvSpPr>
            <p:cNvPr id="198664" name="Rectangle 8">
              <a:extLst>
                <a:ext uri="{FF2B5EF4-FFF2-40B4-BE49-F238E27FC236}">
                  <a16:creationId xmlns:a16="http://schemas.microsoft.com/office/drawing/2014/main" id="{DA382498-8913-4E5C-935B-2ECFA39E070D}"/>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8665" name="Rectangle 9">
              <a:extLst>
                <a:ext uri="{FF2B5EF4-FFF2-40B4-BE49-F238E27FC236}">
                  <a16:creationId xmlns:a16="http://schemas.microsoft.com/office/drawing/2014/main" id="{2D2EBAEB-2DE5-4D0E-9D2A-B63A479F90D8}"/>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98666" name="Line 10">
            <a:extLst>
              <a:ext uri="{FF2B5EF4-FFF2-40B4-BE49-F238E27FC236}">
                <a16:creationId xmlns:a16="http://schemas.microsoft.com/office/drawing/2014/main" id="{40188C09-A352-4602-B64C-15D2A379A6B9}"/>
              </a:ext>
            </a:extLst>
          </p:cNvPr>
          <p:cNvSpPr>
            <a:spLocks noChangeShapeType="1"/>
          </p:cNvSpPr>
          <p:nvPr/>
        </p:nvSpPr>
        <p:spPr bwMode="auto">
          <a:xfrm>
            <a:off x="2114550" y="914400"/>
            <a:ext cx="7562850" cy="0"/>
          </a:xfrm>
          <a:prstGeom prst="line">
            <a:avLst/>
          </a:prstGeom>
          <a:noFill/>
          <a:ln w="76200" cap="rnd">
            <a:solidFill>
              <a:srgbClr val="FF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98667" name="Picture 11" descr="WELDER">
            <a:extLst>
              <a:ext uri="{FF2B5EF4-FFF2-40B4-BE49-F238E27FC236}">
                <a16:creationId xmlns:a16="http://schemas.microsoft.com/office/drawing/2014/main" id="{969B7A1B-5847-4E31-8A44-20B84A6266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1051" y="3470276"/>
            <a:ext cx="1865313" cy="2093913"/>
          </a:xfrm>
          <a:prstGeom prst="rect">
            <a:avLst/>
          </a:prstGeom>
          <a:noFill/>
          <a:extLst>
            <a:ext uri="{909E8E84-426E-40DD-AFC4-6F175D3DCCD1}">
              <a14:hiddenFill xmlns:a14="http://schemas.microsoft.com/office/drawing/2010/main">
                <a:solidFill>
                  <a:srgbClr val="FFFFFF"/>
                </a:solidFill>
              </a14:hiddenFill>
            </a:ext>
          </a:extLst>
        </p:spPr>
      </p:pic>
      <p:pic>
        <p:nvPicPr>
          <p:cNvPr id="198668" name="Picture 12" descr="ASTRNAUT">
            <a:extLst>
              <a:ext uri="{FF2B5EF4-FFF2-40B4-BE49-F238E27FC236}">
                <a16:creationId xmlns:a16="http://schemas.microsoft.com/office/drawing/2014/main" id="{8CE20B00-198D-47EF-8332-01A1E9C1A7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5276" y="3567113"/>
            <a:ext cx="2055813" cy="1981200"/>
          </a:xfrm>
          <a:prstGeom prst="rect">
            <a:avLst/>
          </a:prstGeom>
          <a:noFill/>
          <a:extLst>
            <a:ext uri="{909E8E84-426E-40DD-AFC4-6F175D3DCCD1}">
              <a14:hiddenFill xmlns:a14="http://schemas.microsoft.com/office/drawing/2010/main">
                <a:solidFill>
                  <a:srgbClr val="FFFFFF"/>
                </a:solidFill>
              </a14:hiddenFill>
            </a:ext>
          </a:extLst>
        </p:spPr>
      </p:pic>
      <p:pic>
        <p:nvPicPr>
          <p:cNvPr id="198669" name="Picture 13" descr="SCIENTST">
            <a:extLst>
              <a:ext uri="{FF2B5EF4-FFF2-40B4-BE49-F238E27FC236}">
                <a16:creationId xmlns:a16="http://schemas.microsoft.com/office/drawing/2014/main" id="{06DD1EF0-3BB4-4914-B63C-34C8C30DFD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8726" y="4300538"/>
            <a:ext cx="1706563" cy="2127250"/>
          </a:xfrm>
          <a:prstGeom prst="rect">
            <a:avLst/>
          </a:prstGeom>
          <a:noFill/>
          <a:extLst>
            <a:ext uri="{909E8E84-426E-40DD-AFC4-6F175D3DCCD1}">
              <a14:hiddenFill xmlns:a14="http://schemas.microsoft.com/office/drawing/2010/main">
                <a:solidFill>
                  <a:srgbClr val="FFFFFF"/>
                </a:solidFill>
              </a14:hiddenFill>
            </a:ext>
          </a:extLst>
        </p:spPr>
      </p:pic>
      <p:sp>
        <p:nvSpPr>
          <p:cNvPr id="198670" name="Text Box 14">
            <a:extLst>
              <a:ext uri="{FF2B5EF4-FFF2-40B4-BE49-F238E27FC236}">
                <a16:creationId xmlns:a16="http://schemas.microsoft.com/office/drawing/2014/main" id="{D5A816F6-F57B-4E35-AAD9-76AC85A8BA64}"/>
              </a:ext>
            </a:extLst>
          </p:cNvPr>
          <p:cNvSpPr txBox="1">
            <a:spLocks noChangeArrowheads="1"/>
          </p:cNvSpPr>
          <p:nvPr/>
        </p:nvSpPr>
        <p:spPr bwMode="auto">
          <a:xfrm>
            <a:off x="1846264" y="4295687"/>
            <a:ext cx="2268537" cy="120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altLang="en-US" b="1">
                <a:latin typeface="Times New Roman" panose="02020603050405020304" pitchFamily="18" charset="0"/>
              </a:rPr>
              <a:t>Which jobs are appropriate      for males?             for females?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98660"/>
                                        </p:tgtEl>
                                        <p:attrNameLst>
                                          <p:attrName>style.visibility</p:attrName>
                                        </p:attrNameLst>
                                      </p:cBhvr>
                                      <p:to>
                                        <p:strVal val="visible"/>
                                      </p:to>
                                    </p:set>
                                    <p:anim calcmode="lin" valueType="num">
                                      <p:cBhvr additive="base">
                                        <p:cTn id="7" dur="500" fill="hold"/>
                                        <p:tgtEl>
                                          <p:spTgt spid="198660"/>
                                        </p:tgtEl>
                                        <p:attrNameLst>
                                          <p:attrName>ppt_x</p:attrName>
                                        </p:attrNameLst>
                                      </p:cBhvr>
                                      <p:tavLst>
                                        <p:tav tm="0">
                                          <p:val>
                                            <p:strVal val="#ppt_x"/>
                                          </p:val>
                                        </p:tav>
                                        <p:tav tm="100000">
                                          <p:val>
                                            <p:strVal val="#ppt_x"/>
                                          </p:val>
                                        </p:tav>
                                      </p:tavLst>
                                    </p:anim>
                                    <p:anim calcmode="lin" valueType="num">
                                      <p:cBhvr additive="base">
                                        <p:cTn id="8" dur="500" fill="hold"/>
                                        <p:tgtEl>
                                          <p:spTgt spid="19866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198666"/>
                                        </p:tgtEl>
                                        <p:attrNameLst>
                                          <p:attrName>style.visibility</p:attrName>
                                        </p:attrNameLst>
                                      </p:cBhvr>
                                      <p:to>
                                        <p:strVal val="visible"/>
                                      </p:to>
                                    </p:set>
                                    <p:animEffect transition="in" filter="wipe(left)">
                                      <p:cBhvr>
                                        <p:cTn id="12" dur="500"/>
                                        <p:tgtEl>
                                          <p:spTgt spid="198666"/>
                                        </p:tgtEl>
                                      </p:cBhvr>
                                    </p:animEffect>
                                  </p:childTnLst>
                                </p:cTn>
                              </p:par>
                            </p:childTnLst>
                          </p:cTn>
                        </p:par>
                        <p:par>
                          <p:cTn id="13" fill="hold" nodeType="afterGroup">
                            <p:stCondLst>
                              <p:cond delay="1000"/>
                            </p:stCondLst>
                            <p:childTnLst>
                              <p:par>
                                <p:cTn id="14" presetID="5" presetClass="entr" presetSubtype="10" fill="hold" grpId="0" nodeType="afterEffect">
                                  <p:stCondLst>
                                    <p:cond delay="2000"/>
                                  </p:stCondLst>
                                  <p:childTnLst>
                                    <p:set>
                                      <p:cBhvr>
                                        <p:cTn id="15" dur="1" fill="hold">
                                          <p:stCondLst>
                                            <p:cond delay="0"/>
                                          </p:stCondLst>
                                        </p:cTn>
                                        <p:tgtEl>
                                          <p:spTgt spid="198661"/>
                                        </p:tgtEl>
                                        <p:attrNameLst>
                                          <p:attrName>style.visibility</p:attrName>
                                        </p:attrNameLst>
                                      </p:cBhvr>
                                      <p:to>
                                        <p:strVal val="visible"/>
                                      </p:to>
                                    </p:set>
                                    <p:animEffect transition="in" filter="checkerboard(across)">
                                      <p:cBhvr>
                                        <p:cTn id="16" dur="500"/>
                                        <p:tgtEl>
                                          <p:spTgt spid="198661"/>
                                        </p:tgtEl>
                                      </p:cBhvr>
                                    </p:animEffect>
                                  </p:childTnLst>
                                </p:cTn>
                              </p:par>
                            </p:childTnLst>
                          </p:cTn>
                        </p:par>
                        <p:par>
                          <p:cTn id="17" fill="hold" nodeType="afterGroup">
                            <p:stCondLst>
                              <p:cond delay="3500"/>
                            </p:stCondLst>
                            <p:childTnLst>
                              <p:par>
                                <p:cTn id="18" presetID="5" presetClass="entr" presetSubtype="10" fill="hold" grpId="0" nodeType="afterEffect">
                                  <p:stCondLst>
                                    <p:cond delay="2000"/>
                                  </p:stCondLst>
                                  <p:childTnLst>
                                    <p:set>
                                      <p:cBhvr>
                                        <p:cTn id="19" dur="1" fill="hold">
                                          <p:stCondLst>
                                            <p:cond delay="0"/>
                                          </p:stCondLst>
                                        </p:cTn>
                                        <p:tgtEl>
                                          <p:spTgt spid="198662"/>
                                        </p:tgtEl>
                                        <p:attrNameLst>
                                          <p:attrName>style.visibility</p:attrName>
                                        </p:attrNameLst>
                                      </p:cBhvr>
                                      <p:to>
                                        <p:strVal val="visible"/>
                                      </p:to>
                                    </p:set>
                                    <p:animEffect transition="in" filter="checkerboard(across)">
                                      <p:cBhvr>
                                        <p:cTn id="20" dur="500"/>
                                        <p:tgtEl>
                                          <p:spTgt spid="198662"/>
                                        </p:tgtEl>
                                      </p:cBhvr>
                                    </p:animEffect>
                                  </p:childTnLst>
                                </p:cTn>
                              </p:par>
                            </p:childTnLst>
                          </p:cTn>
                        </p:par>
                        <p:par>
                          <p:cTn id="21" fill="hold" nodeType="afterGroup">
                            <p:stCondLst>
                              <p:cond delay="6000"/>
                            </p:stCondLst>
                            <p:childTnLst>
                              <p:par>
                                <p:cTn id="22" presetID="5" presetClass="entr" presetSubtype="10" fill="hold" grpId="0" nodeType="afterEffect">
                                  <p:stCondLst>
                                    <p:cond delay="2000"/>
                                  </p:stCondLst>
                                  <p:childTnLst>
                                    <p:set>
                                      <p:cBhvr>
                                        <p:cTn id="23" dur="1" fill="hold">
                                          <p:stCondLst>
                                            <p:cond delay="0"/>
                                          </p:stCondLst>
                                        </p:cTn>
                                        <p:tgtEl>
                                          <p:spTgt spid="198670"/>
                                        </p:tgtEl>
                                        <p:attrNameLst>
                                          <p:attrName>style.visibility</p:attrName>
                                        </p:attrNameLst>
                                      </p:cBhvr>
                                      <p:to>
                                        <p:strVal val="visible"/>
                                      </p:to>
                                    </p:set>
                                    <p:animEffect transition="in" filter="checkerboard(across)">
                                      <p:cBhvr>
                                        <p:cTn id="24" dur="500"/>
                                        <p:tgtEl>
                                          <p:spTgt spid="198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60" grpId="0" autoUpdateAnimBg="0"/>
      <p:bldP spid="198661" grpId="0" autoUpdateAnimBg="0"/>
      <p:bldP spid="198662" grpId="0" autoUpdateAnimBg="0"/>
      <p:bldP spid="198670"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a:extLst>
              <a:ext uri="{FF2B5EF4-FFF2-40B4-BE49-F238E27FC236}">
                <a16:creationId xmlns:a16="http://schemas.microsoft.com/office/drawing/2014/main" id="{FB5995BE-7463-4021-972D-8FFADC5C7839}"/>
              </a:ext>
            </a:extLst>
          </p:cNvPr>
          <p:cNvSpPr>
            <a:spLocks noGrp="1" noChangeArrowheads="1"/>
          </p:cNvSpPr>
          <p:nvPr>
            <p:ph type="title"/>
          </p:nvPr>
        </p:nvSpPr>
        <p:spPr/>
        <p:txBody>
          <a:bodyPr/>
          <a:lstStyle/>
          <a:p>
            <a:endParaRPr lang="en-US" altLang="en-US"/>
          </a:p>
        </p:txBody>
      </p:sp>
      <p:sp>
        <p:nvSpPr>
          <p:cNvPr id="199683" name="Rectangle 3">
            <a:extLst>
              <a:ext uri="{FF2B5EF4-FFF2-40B4-BE49-F238E27FC236}">
                <a16:creationId xmlns:a16="http://schemas.microsoft.com/office/drawing/2014/main" id="{07662427-2762-429E-83E2-3A34F22B771F}"/>
              </a:ext>
            </a:extLst>
          </p:cNvPr>
          <p:cNvSpPr>
            <a:spLocks noGrp="1" noChangeArrowheads="1"/>
          </p:cNvSpPr>
          <p:nvPr>
            <p:ph type="body" idx="1"/>
          </p:nvPr>
        </p:nvSpPr>
        <p:spPr/>
        <p:txBody>
          <a:bodyPr/>
          <a:lstStyle/>
          <a:p>
            <a:endParaRPr lang="en-US" altLang="en-US"/>
          </a:p>
        </p:txBody>
      </p:sp>
      <p:sp>
        <p:nvSpPr>
          <p:cNvPr id="199684" name="Text Box 4">
            <a:extLst>
              <a:ext uri="{FF2B5EF4-FFF2-40B4-BE49-F238E27FC236}">
                <a16:creationId xmlns:a16="http://schemas.microsoft.com/office/drawing/2014/main" id="{17929F1F-8492-43E1-889A-44D511BC68BE}"/>
              </a:ext>
            </a:extLst>
          </p:cNvPr>
          <p:cNvSpPr txBox="1">
            <a:spLocks noChangeArrowheads="1"/>
          </p:cNvSpPr>
          <p:nvPr/>
        </p:nvSpPr>
        <p:spPr bwMode="auto">
          <a:xfrm>
            <a:off x="2022476" y="1089026"/>
            <a:ext cx="50387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66"/>
              </a:buClr>
              <a:buFont typeface="Marlett" pitchFamily="2" charset="2"/>
              <a:buChar char="4"/>
            </a:pPr>
            <a:r>
              <a:rPr lang="en-US" altLang="en-US" b="1"/>
              <a:t>Fathers who are very warm toward daughters tend to produce mild </a:t>
            </a:r>
            <a:r>
              <a:rPr lang="en-US" altLang="en-US" b="1">
                <a:solidFill>
                  <a:srgbClr val="000099"/>
                </a:solidFill>
              </a:rPr>
              <a:t>tomboyishness</a:t>
            </a:r>
            <a:r>
              <a:rPr lang="en-US" altLang="en-US" b="1" i="1"/>
              <a:t> </a:t>
            </a:r>
            <a:r>
              <a:rPr lang="en-US" altLang="en-US" b="1"/>
              <a:t>in girls.</a:t>
            </a:r>
          </a:p>
        </p:txBody>
      </p:sp>
      <p:sp>
        <p:nvSpPr>
          <p:cNvPr id="199685" name="Text Box 5">
            <a:extLst>
              <a:ext uri="{FF2B5EF4-FFF2-40B4-BE49-F238E27FC236}">
                <a16:creationId xmlns:a16="http://schemas.microsoft.com/office/drawing/2014/main" id="{C5D02901-7925-43E4-B6A0-655BC6470B29}"/>
              </a:ext>
            </a:extLst>
          </p:cNvPr>
          <p:cNvSpPr txBox="1">
            <a:spLocks noChangeArrowheads="1"/>
          </p:cNvSpPr>
          <p:nvPr/>
        </p:nvSpPr>
        <p:spPr bwMode="auto">
          <a:xfrm>
            <a:off x="2022475" y="2441575"/>
            <a:ext cx="488315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66"/>
              </a:buClr>
              <a:buFont typeface="Marlett" pitchFamily="2" charset="2"/>
              <a:buChar char="4"/>
            </a:pPr>
            <a:r>
              <a:rPr lang="en-US" altLang="en-US" b="1"/>
              <a:t>Boys whose fathers were absent during preschool years tend to be less aggressive and not as active in sports.</a:t>
            </a:r>
          </a:p>
        </p:txBody>
      </p:sp>
      <p:sp>
        <p:nvSpPr>
          <p:cNvPr id="199686" name="Text Box 6">
            <a:extLst>
              <a:ext uri="{FF2B5EF4-FFF2-40B4-BE49-F238E27FC236}">
                <a16:creationId xmlns:a16="http://schemas.microsoft.com/office/drawing/2014/main" id="{5A93CFB8-5CFF-4037-BB0F-E40B8E9ACBE6}"/>
              </a:ext>
            </a:extLst>
          </p:cNvPr>
          <p:cNvSpPr txBox="1">
            <a:spLocks noChangeArrowheads="1"/>
          </p:cNvSpPr>
          <p:nvPr/>
        </p:nvSpPr>
        <p:spPr bwMode="auto">
          <a:xfrm>
            <a:off x="2022476" y="4175126"/>
            <a:ext cx="76739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marL="5143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66"/>
              </a:buClr>
              <a:buFont typeface="Marlett" pitchFamily="2" charset="2"/>
              <a:buChar char="4"/>
            </a:pPr>
            <a:r>
              <a:rPr lang="en-US" altLang="en-US" b="1"/>
              <a:t>People who are considered mentally healthy tend not to have excessive masculine or feminine qualities.</a:t>
            </a:r>
          </a:p>
        </p:txBody>
      </p:sp>
      <p:sp>
        <p:nvSpPr>
          <p:cNvPr id="199687" name="Text Box 7">
            <a:extLst>
              <a:ext uri="{FF2B5EF4-FFF2-40B4-BE49-F238E27FC236}">
                <a16:creationId xmlns:a16="http://schemas.microsoft.com/office/drawing/2014/main" id="{574FF0CA-D126-4AED-9572-14B5F7847AC7}"/>
              </a:ext>
            </a:extLst>
          </p:cNvPr>
          <p:cNvSpPr txBox="1">
            <a:spLocks noChangeArrowheads="1"/>
          </p:cNvSpPr>
          <p:nvPr/>
        </p:nvSpPr>
        <p:spPr bwMode="auto">
          <a:xfrm>
            <a:off x="2022475" y="5260976"/>
            <a:ext cx="77533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66"/>
              </a:buClr>
              <a:buFont typeface="Marlett" pitchFamily="2" charset="2"/>
              <a:buChar char="4"/>
            </a:pPr>
            <a:r>
              <a:rPr lang="en-US" altLang="en-US" b="1"/>
              <a:t>Children tend to identify with the dominant parent in the household, even across sex lines.</a:t>
            </a:r>
          </a:p>
        </p:txBody>
      </p:sp>
      <p:grpSp>
        <p:nvGrpSpPr>
          <p:cNvPr id="199688" name="Group 8">
            <a:extLst>
              <a:ext uri="{FF2B5EF4-FFF2-40B4-BE49-F238E27FC236}">
                <a16:creationId xmlns:a16="http://schemas.microsoft.com/office/drawing/2014/main" id="{2773EF0E-E885-4218-8558-0935BCB68AF0}"/>
              </a:ext>
            </a:extLst>
          </p:cNvPr>
          <p:cNvGrpSpPr>
            <a:grpSpLocks/>
          </p:cNvGrpSpPr>
          <p:nvPr/>
        </p:nvGrpSpPr>
        <p:grpSpPr bwMode="auto">
          <a:xfrm>
            <a:off x="1524000" y="0"/>
            <a:ext cx="9144000" cy="6858000"/>
            <a:chOff x="0" y="0"/>
            <a:chExt cx="5760" cy="4320"/>
          </a:xfrm>
        </p:grpSpPr>
        <p:sp>
          <p:nvSpPr>
            <p:cNvPr id="199689" name="Rectangle 9">
              <a:extLst>
                <a:ext uri="{FF2B5EF4-FFF2-40B4-BE49-F238E27FC236}">
                  <a16:creationId xmlns:a16="http://schemas.microsoft.com/office/drawing/2014/main" id="{EBEF2256-F58D-4F9A-8A03-B0F4BAA520DD}"/>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9690" name="Rectangle 10">
              <a:extLst>
                <a:ext uri="{FF2B5EF4-FFF2-40B4-BE49-F238E27FC236}">
                  <a16:creationId xmlns:a16="http://schemas.microsoft.com/office/drawing/2014/main" id="{A04A24A5-761B-46EB-AEE1-57B12F5B1FB1}"/>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99691" name="Text Box 11">
            <a:extLst>
              <a:ext uri="{FF2B5EF4-FFF2-40B4-BE49-F238E27FC236}">
                <a16:creationId xmlns:a16="http://schemas.microsoft.com/office/drawing/2014/main" id="{81EFA1E0-57BA-4E52-8CB4-B436F217D68F}"/>
              </a:ext>
            </a:extLst>
          </p:cNvPr>
          <p:cNvSpPr txBox="1">
            <a:spLocks noChangeArrowheads="1"/>
          </p:cNvSpPr>
          <p:nvPr/>
        </p:nvSpPr>
        <p:spPr bwMode="auto">
          <a:xfrm>
            <a:off x="2097088" y="465138"/>
            <a:ext cx="4324350" cy="519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en-US" sz="2800" b="1">
                <a:latin typeface="Times New Roman" panose="02020603050405020304" pitchFamily="18" charset="0"/>
              </a:rPr>
              <a:t>Gender studies have shown</a:t>
            </a:r>
          </a:p>
        </p:txBody>
      </p:sp>
      <p:pic>
        <p:nvPicPr>
          <p:cNvPr id="199692" name="Picture 12" descr="FAMIL10">
            <a:extLst>
              <a:ext uri="{FF2B5EF4-FFF2-40B4-BE49-F238E27FC236}">
                <a16:creationId xmlns:a16="http://schemas.microsoft.com/office/drawing/2014/main" id="{A256CDDF-99FC-458B-BC17-F618177E64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2051" y="852489"/>
            <a:ext cx="2386013" cy="2371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99691"/>
                                        </p:tgtEl>
                                        <p:attrNameLst>
                                          <p:attrName>style.visibility</p:attrName>
                                        </p:attrNameLst>
                                      </p:cBhvr>
                                      <p:to>
                                        <p:strVal val="visible"/>
                                      </p:to>
                                    </p:set>
                                    <p:animEffect transition="in" filter="dissolve">
                                      <p:cBhvr>
                                        <p:cTn id="7" dur="500"/>
                                        <p:tgtEl>
                                          <p:spTgt spid="199691"/>
                                        </p:tgtEl>
                                      </p:cBhvr>
                                    </p:animEffect>
                                  </p:childTnLst>
                                </p:cTn>
                              </p:par>
                            </p:childTnLst>
                          </p:cTn>
                        </p:par>
                        <p:par>
                          <p:cTn id="8" fill="hold" nodeType="afterGroup">
                            <p:stCondLst>
                              <p:cond delay="500"/>
                            </p:stCondLst>
                            <p:childTnLst>
                              <p:par>
                                <p:cTn id="9" presetID="9" presetClass="entr" presetSubtype="0" fill="hold" grpId="0" nodeType="afterEffect">
                                  <p:stCondLst>
                                    <p:cond delay="3000"/>
                                  </p:stCondLst>
                                  <p:childTnLst>
                                    <p:set>
                                      <p:cBhvr>
                                        <p:cTn id="10" dur="1" fill="hold">
                                          <p:stCondLst>
                                            <p:cond delay="0"/>
                                          </p:stCondLst>
                                        </p:cTn>
                                        <p:tgtEl>
                                          <p:spTgt spid="199684"/>
                                        </p:tgtEl>
                                        <p:attrNameLst>
                                          <p:attrName>style.visibility</p:attrName>
                                        </p:attrNameLst>
                                      </p:cBhvr>
                                      <p:to>
                                        <p:strVal val="visible"/>
                                      </p:to>
                                    </p:set>
                                    <p:animEffect transition="in" filter="dissolve">
                                      <p:cBhvr>
                                        <p:cTn id="11" dur="500"/>
                                        <p:tgtEl>
                                          <p:spTgt spid="199684"/>
                                        </p:tgtEl>
                                      </p:cBhvr>
                                    </p:animEffect>
                                  </p:childTnLst>
                                </p:cTn>
                              </p:par>
                            </p:childTnLst>
                          </p:cTn>
                        </p:par>
                        <p:par>
                          <p:cTn id="12" fill="hold" nodeType="afterGroup">
                            <p:stCondLst>
                              <p:cond delay="4000"/>
                            </p:stCondLst>
                            <p:childTnLst>
                              <p:par>
                                <p:cTn id="13" presetID="9" presetClass="entr" presetSubtype="0" fill="hold" grpId="0" nodeType="afterEffect">
                                  <p:stCondLst>
                                    <p:cond delay="3000"/>
                                  </p:stCondLst>
                                  <p:childTnLst>
                                    <p:set>
                                      <p:cBhvr>
                                        <p:cTn id="14" dur="1" fill="hold">
                                          <p:stCondLst>
                                            <p:cond delay="0"/>
                                          </p:stCondLst>
                                        </p:cTn>
                                        <p:tgtEl>
                                          <p:spTgt spid="199685"/>
                                        </p:tgtEl>
                                        <p:attrNameLst>
                                          <p:attrName>style.visibility</p:attrName>
                                        </p:attrNameLst>
                                      </p:cBhvr>
                                      <p:to>
                                        <p:strVal val="visible"/>
                                      </p:to>
                                    </p:set>
                                    <p:animEffect transition="in" filter="dissolve">
                                      <p:cBhvr>
                                        <p:cTn id="15" dur="500"/>
                                        <p:tgtEl>
                                          <p:spTgt spid="199685"/>
                                        </p:tgtEl>
                                      </p:cBhvr>
                                    </p:animEffect>
                                  </p:childTnLst>
                                </p:cTn>
                              </p:par>
                            </p:childTnLst>
                          </p:cTn>
                        </p:par>
                        <p:par>
                          <p:cTn id="16" fill="hold" nodeType="afterGroup">
                            <p:stCondLst>
                              <p:cond delay="7500"/>
                            </p:stCondLst>
                            <p:childTnLst>
                              <p:par>
                                <p:cTn id="17" presetID="9" presetClass="entr" presetSubtype="0" fill="hold" grpId="0" nodeType="afterEffect">
                                  <p:stCondLst>
                                    <p:cond delay="3000"/>
                                  </p:stCondLst>
                                  <p:childTnLst>
                                    <p:set>
                                      <p:cBhvr>
                                        <p:cTn id="18" dur="1" fill="hold">
                                          <p:stCondLst>
                                            <p:cond delay="0"/>
                                          </p:stCondLst>
                                        </p:cTn>
                                        <p:tgtEl>
                                          <p:spTgt spid="199686"/>
                                        </p:tgtEl>
                                        <p:attrNameLst>
                                          <p:attrName>style.visibility</p:attrName>
                                        </p:attrNameLst>
                                      </p:cBhvr>
                                      <p:to>
                                        <p:strVal val="visible"/>
                                      </p:to>
                                    </p:set>
                                    <p:animEffect transition="in" filter="dissolve">
                                      <p:cBhvr>
                                        <p:cTn id="19" dur="500"/>
                                        <p:tgtEl>
                                          <p:spTgt spid="199686"/>
                                        </p:tgtEl>
                                      </p:cBhvr>
                                    </p:animEffect>
                                  </p:childTnLst>
                                </p:cTn>
                              </p:par>
                            </p:childTnLst>
                          </p:cTn>
                        </p:par>
                        <p:par>
                          <p:cTn id="20" fill="hold" nodeType="afterGroup">
                            <p:stCondLst>
                              <p:cond delay="11000"/>
                            </p:stCondLst>
                            <p:childTnLst>
                              <p:par>
                                <p:cTn id="21" presetID="9" presetClass="entr" presetSubtype="0" fill="hold" grpId="0" nodeType="afterEffect">
                                  <p:stCondLst>
                                    <p:cond delay="3000"/>
                                  </p:stCondLst>
                                  <p:childTnLst>
                                    <p:set>
                                      <p:cBhvr>
                                        <p:cTn id="22" dur="1" fill="hold">
                                          <p:stCondLst>
                                            <p:cond delay="0"/>
                                          </p:stCondLst>
                                        </p:cTn>
                                        <p:tgtEl>
                                          <p:spTgt spid="199687"/>
                                        </p:tgtEl>
                                        <p:attrNameLst>
                                          <p:attrName>style.visibility</p:attrName>
                                        </p:attrNameLst>
                                      </p:cBhvr>
                                      <p:to>
                                        <p:strVal val="visible"/>
                                      </p:to>
                                    </p:set>
                                    <p:animEffect transition="in" filter="dissolve">
                                      <p:cBhvr>
                                        <p:cTn id="23" dur="500"/>
                                        <p:tgtEl>
                                          <p:spTgt spid="1996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4" grpId="0" autoUpdateAnimBg="0"/>
      <p:bldP spid="199685" grpId="0" autoUpdateAnimBg="0"/>
      <p:bldP spid="199686" grpId="0" autoUpdateAnimBg="0"/>
      <p:bldP spid="199687" grpId="0" autoUpdateAnimBg="0"/>
      <p:bldP spid="199691"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a:extLst>
              <a:ext uri="{FF2B5EF4-FFF2-40B4-BE49-F238E27FC236}">
                <a16:creationId xmlns:a16="http://schemas.microsoft.com/office/drawing/2014/main" id="{57307C70-0F56-47EA-8330-A8A7B3962772}"/>
              </a:ext>
            </a:extLst>
          </p:cNvPr>
          <p:cNvSpPr>
            <a:spLocks noGrp="1" noChangeArrowheads="1"/>
          </p:cNvSpPr>
          <p:nvPr>
            <p:ph type="title"/>
          </p:nvPr>
        </p:nvSpPr>
        <p:spPr/>
        <p:txBody>
          <a:bodyPr/>
          <a:lstStyle/>
          <a:p>
            <a:endParaRPr lang="en-US" altLang="en-US"/>
          </a:p>
        </p:txBody>
      </p:sp>
      <p:sp>
        <p:nvSpPr>
          <p:cNvPr id="200707" name="Rectangle 3">
            <a:extLst>
              <a:ext uri="{FF2B5EF4-FFF2-40B4-BE49-F238E27FC236}">
                <a16:creationId xmlns:a16="http://schemas.microsoft.com/office/drawing/2014/main" id="{515B4B62-5BB6-41EA-8512-BA17B26D9492}"/>
              </a:ext>
            </a:extLst>
          </p:cNvPr>
          <p:cNvSpPr>
            <a:spLocks noGrp="1" noChangeArrowheads="1"/>
          </p:cNvSpPr>
          <p:nvPr>
            <p:ph type="body" idx="1"/>
          </p:nvPr>
        </p:nvSpPr>
        <p:spPr/>
        <p:txBody>
          <a:bodyPr/>
          <a:lstStyle/>
          <a:p>
            <a:endParaRPr lang="en-US" altLang="en-US"/>
          </a:p>
        </p:txBody>
      </p:sp>
      <p:sp>
        <p:nvSpPr>
          <p:cNvPr id="200708" name="Text Box 4">
            <a:extLst>
              <a:ext uri="{FF2B5EF4-FFF2-40B4-BE49-F238E27FC236}">
                <a16:creationId xmlns:a16="http://schemas.microsoft.com/office/drawing/2014/main" id="{134B8275-C61E-4118-A8BF-7FA77A3D8DD7}"/>
              </a:ext>
            </a:extLst>
          </p:cNvPr>
          <p:cNvSpPr txBox="1">
            <a:spLocks noChangeArrowheads="1"/>
          </p:cNvSpPr>
          <p:nvPr/>
        </p:nvSpPr>
        <p:spPr bwMode="auto">
          <a:xfrm>
            <a:off x="2209800" y="762001"/>
            <a:ext cx="72961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66"/>
              </a:buClr>
              <a:buFont typeface="Marlett" pitchFamily="2" charset="2"/>
              <a:buChar char="4"/>
            </a:pPr>
            <a:r>
              <a:rPr lang="en-US" altLang="en-US" b="1"/>
              <a:t>Fathers are more determined that appropriate activities are given to young male children. </a:t>
            </a:r>
          </a:p>
        </p:txBody>
      </p:sp>
      <p:sp>
        <p:nvSpPr>
          <p:cNvPr id="200709" name="Text Box 5">
            <a:extLst>
              <a:ext uri="{FF2B5EF4-FFF2-40B4-BE49-F238E27FC236}">
                <a16:creationId xmlns:a16="http://schemas.microsoft.com/office/drawing/2014/main" id="{15B6DFA5-2AFC-4620-857C-5E0A53CD0288}"/>
              </a:ext>
            </a:extLst>
          </p:cNvPr>
          <p:cNvSpPr txBox="1">
            <a:spLocks noChangeArrowheads="1"/>
          </p:cNvSpPr>
          <p:nvPr/>
        </p:nvSpPr>
        <p:spPr bwMode="auto">
          <a:xfrm>
            <a:off x="2212976" y="1924051"/>
            <a:ext cx="725011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66"/>
              </a:buClr>
              <a:buFont typeface="Marlett" pitchFamily="2" charset="2"/>
              <a:buChar char="4"/>
            </a:pPr>
            <a:r>
              <a:rPr lang="en-US" altLang="en-US" b="1"/>
              <a:t>People handle babies differently depending on whether they are identified as male or female.</a:t>
            </a:r>
          </a:p>
        </p:txBody>
      </p:sp>
      <p:sp>
        <p:nvSpPr>
          <p:cNvPr id="200710" name="Text Box 6">
            <a:extLst>
              <a:ext uri="{FF2B5EF4-FFF2-40B4-BE49-F238E27FC236}">
                <a16:creationId xmlns:a16="http://schemas.microsoft.com/office/drawing/2014/main" id="{21A92F7B-87F9-498A-B19B-F2C0960877C3}"/>
              </a:ext>
            </a:extLst>
          </p:cNvPr>
          <p:cNvSpPr txBox="1">
            <a:spLocks noChangeArrowheads="1"/>
          </p:cNvSpPr>
          <p:nvPr/>
        </p:nvSpPr>
        <p:spPr bwMode="auto">
          <a:xfrm>
            <a:off x="2214563" y="3070226"/>
            <a:ext cx="61087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buClr>
                <a:srgbClr val="FF0066"/>
              </a:buClr>
              <a:buFont typeface="Marlett" pitchFamily="2" charset="2"/>
              <a:buChar char="4"/>
            </a:pPr>
            <a:r>
              <a:rPr lang="en-US" altLang="en-US" b="1"/>
              <a:t>People will assign different characteristics to babies when they are identified as male or female.</a:t>
            </a:r>
          </a:p>
        </p:txBody>
      </p:sp>
      <p:grpSp>
        <p:nvGrpSpPr>
          <p:cNvPr id="200711" name="Group 7">
            <a:extLst>
              <a:ext uri="{FF2B5EF4-FFF2-40B4-BE49-F238E27FC236}">
                <a16:creationId xmlns:a16="http://schemas.microsoft.com/office/drawing/2014/main" id="{80A85FD2-01D5-4CBC-8519-B13DCA1FEFE2}"/>
              </a:ext>
            </a:extLst>
          </p:cNvPr>
          <p:cNvGrpSpPr>
            <a:grpSpLocks/>
          </p:cNvGrpSpPr>
          <p:nvPr/>
        </p:nvGrpSpPr>
        <p:grpSpPr bwMode="auto">
          <a:xfrm>
            <a:off x="1524000" y="0"/>
            <a:ext cx="9144000" cy="6858000"/>
            <a:chOff x="0" y="0"/>
            <a:chExt cx="5760" cy="4320"/>
          </a:xfrm>
        </p:grpSpPr>
        <p:sp>
          <p:nvSpPr>
            <p:cNvPr id="200712" name="Rectangle 8">
              <a:extLst>
                <a:ext uri="{FF2B5EF4-FFF2-40B4-BE49-F238E27FC236}">
                  <a16:creationId xmlns:a16="http://schemas.microsoft.com/office/drawing/2014/main" id="{EA527506-5902-494D-844F-B195169D1928}"/>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0713" name="Rectangle 9">
              <a:extLst>
                <a:ext uri="{FF2B5EF4-FFF2-40B4-BE49-F238E27FC236}">
                  <a16:creationId xmlns:a16="http://schemas.microsoft.com/office/drawing/2014/main" id="{496A4691-CFAF-4BEA-9C44-BE77910F162F}"/>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200714" name="Picture 10" descr="BABY8">
            <a:extLst>
              <a:ext uri="{FF2B5EF4-FFF2-40B4-BE49-F238E27FC236}">
                <a16:creationId xmlns:a16="http://schemas.microsoft.com/office/drawing/2014/main" id="{483B2AF8-9F28-41E2-B782-EEF4C85142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31251" y="2620964"/>
            <a:ext cx="1204913" cy="1939925"/>
          </a:xfrm>
          <a:prstGeom prst="rect">
            <a:avLst/>
          </a:prstGeom>
          <a:noFill/>
          <a:extLst>
            <a:ext uri="{909E8E84-426E-40DD-AFC4-6F175D3DCCD1}">
              <a14:hiddenFill xmlns:a14="http://schemas.microsoft.com/office/drawing/2010/main">
                <a:solidFill>
                  <a:srgbClr val="FFFFFF"/>
                </a:solidFill>
              </a14:hiddenFill>
            </a:ext>
          </a:extLst>
        </p:spPr>
      </p:pic>
      <p:pic>
        <p:nvPicPr>
          <p:cNvPr id="200715" name="Picture 11" descr="BABY5">
            <a:extLst>
              <a:ext uri="{FF2B5EF4-FFF2-40B4-BE49-F238E27FC236}">
                <a16:creationId xmlns:a16="http://schemas.microsoft.com/office/drawing/2014/main" id="{F29C386B-9599-4A8F-8202-3FF1C02D33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5164" y="4467225"/>
            <a:ext cx="1208087" cy="158908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00716" name="Object 12">
            <a:extLst>
              <a:ext uri="{FF2B5EF4-FFF2-40B4-BE49-F238E27FC236}">
                <a16:creationId xmlns:a16="http://schemas.microsoft.com/office/drawing/2014/main" id="{1BB2E321-1179-434D-9279-F1C1EB6F2225}"/>
              </a:ext>
            </a:extLst>
          </p:cNvPr>
          <p:cNvGraphicFramePr>
            <a:graphicFrameLocks noChangeAspect="1"/>
          </p:cNvGraphicFramePr>
          <p:nvPr/>
        </p:nvGraphicFramePr>
        <p:xfrm>
          <a:off x="6176964" y="4527550"/>
          <a:ext cx="1704975" cy="1333500"/>
        </p:xfrm>
        <a:graphic>
          <a:graphicData uri="http://schemas.openxmlformats.org/presentationml/2006/ole">
            <mc:AlternateContent xmlns:mc="http://schemas.openxmlformats.org/markup-compatibility/2006">
              <mc:Choice xmlns:v="urn:schemas-microsoft-com:vml" Requires="v">
                <p:oleObj spid="_x0000_s4100" name="Clip" r:id="rId5" imgW="1057680" imgH="826920" progId="MS_ClipArt_Gallery.2">
                  <p:embed/>
                </p:oleObj>
              </mc:Choice>
              <mc:Fallback>
                <p:oleObj name="Clip" r:id="rId5" imgW="1057680" imgH="826920" progId="MS_ClipArt_Gallery.2">
                  <p:embed/>
                  <p:pic>
                    <p:nvPicPr>
                      <p:cNvPr id="200716" name="Object 12">
                        <a:extLst>
                          <a:ext uri="{FF2B5EF4-FFF2-40B4-BE49-F238E27FC236}">
                            <a16:creationId xmlns:a16="http://schemas.microsoft.com/office/drawing/2014/main" id="{1BB2E321-1179-434D-9279-F1C1EB6F222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6964" y="4527550"/>
                        <a:ext cx="1704975" cy="1333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3000"/>
                                  </p:stCondLst>
                                  <p:childTnLst>
                                    <p:set>
                                      <p:cBhvr>
                                        <p:cTn id="6" dur="1" fill="hold">
                                          <p:stCondLst>
                                            <p:cond delay="0"/>
                                          </p:stCondLst>
                                        </p:cTn>
                                        <p:tgtEl>
                                          <p:spTgt spid="200708"/>
                                        </p:tgtEl>
                                        <p:attrNameLst>
                                          <p:attrName>style.visibility</p:attrName>
                                        </p:attrNameLst>
                                      </p:cBhvr>
                                      <p:to>
                                        <p:strVal val="visible"/>
                                      </p:to>
                                    </p:set>
                                    <p:anim calcmode="lin" valueType="num">
                                      <p:cBhvr additive="base">
                                        <p:cTn id="7" dur="500" fill="hold"/>
                                        <p:tgtEl>
                                          <p:spTgt spid="200708"/>
                                        </p:tgtEl>
                                        <p:attrNameLst>
                                          <p:attrName>ppt_x</p:attrName>
                                        </p:attrNameLst>
                                      </p:cBhvr>
                                      <p:tavLst>
                                        <p:tav tm="0">
                                          <p:val>
                                            <p:strVal val="1+#ppt_w/2"/>
                                          </p:val>
                                        </p:tav>
                                        <p:tav tm="100000">
                                          <p:val>
                                            <p:strVal val="#ppt_x"/>
                                          </p:val>
                                        </p:tav>
                                      </p:tavLst>
                                    </p:anim>
                                    <p:anim calcmode="lin" valueType="num">
                                      <p:cBhvr additive="base">
                                        <p:cTn id="8" dur="500" fill="hold"/>
                                        <p:tgtEl>
                                          <p:spTgt spid="20070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3500"/>
                            </p:stCondLst>
                            <p:childTnLst>
                              <p:par>
                                <p:cTn id="10" presetID="2" presetClass="entr" presetSubtype="2" fill="hold" grpId="0" nodeType="afterEffect">
                                  <p:stCondLst>
                                    <p:cond delay="3000"/>
                                  </p:stCondLst>
                                  <p:childTnLst>
                                    <p:set>
                                      <p:cBhvr>
                                        <p:cTn id="11" dur="1" fill="hold">
                                          <p:stCondLst>
                                            <p:cond delay="0"/>
                                          </p:stCondLst>
                                        </p:cTn>
                                        <p:tgtEl>
                                          <p:spTgt spid="200709"/>
                                        </p:tgtEl>
                                        <p:attrNameLst>
                                          <p:attrName>style.visibility</p:attrName>
                                        </p:attrNameLst>
                                      </p:cBhvr>
                                      <p:to>
                                        <p:strVal val="visible"/>
                                      </p:to>
                                    </p:set>
                                    <p:anim calcmode="lin" valueType="num">
                                      <p:cBhvr additive="base">
                                        <p:cTn id="12" dur="500" fill="hold"/>
                                        <p:tgtEl>
                                          <p:spTgt spid="200709"/>
                                        </p:tgtEl>
                                        <p:attrNameLst>
                                          <p:attrName>ppt_x</p:attrName>
                                        </p:attrNameLst>
                                      </p:cBhvr>
                                      <p:tavLst>
                                        <p:tav tm="0">
                                          <p:val>
                                            <p:strVal val="1+#ppt_w/2"/>
                                          </p:val>
                                        </p:tav>
                                        <p:tav tm="100000">
                                          <p:val>
                                            <p:strVal val="#ppt_x"/>
                                          </p:val>
                                        </p:tav>
                                      </p:tavLst>
                                    </p:anim>
                                    <p:anim calcmode="lin" valueType="num">
                                      <p:cBhvr additive="base">
                                        <p:cTn id="13" dur="500" fill="hold"/>
                                        <p:tgtEl>
                                          <p:spTgt spid="200709"/>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7000"/>
                            </p:stCondLst>
                            <p:childTnLst>
                              <p:par>
                                <p:cTn id="15" presetID="2" presetClass="entr" presetSubtype="2" fill="hold" grpId="0" nodeType="afterEffect">
                                  <p:stCondLst>
                                    <p:cond delay="3000"/>
                                  </p:stCondLst>
                                  <p:childTnLst>
                                    <p:set>
                                      <p:cBhvr>
                                        <p:cTn id="16" dur="1" fill="hold">
                                          <p:stCondLst>
                                            <p:cond delay="0"/>
                                          </p:stCondLst>
                                        </p:cTn>
                                        <p:tgtEl>
                                          <p:spTgt spid="200710"/>
                                        </p:tgtEl>
                                        <p:attrNameLst>
                                          <p:attrName>style.visibility</p:attrName>
                                        </p:attrNameLst>
                                      </p:cBhvr>
                                      <p:to>
                                        <p:strVal val="visible"/>
                                      </p:to>
                                    </p:set>
                                    <p:anim calcmode="lin" valueType="num">
                                      <p:cBhvr additive="base">
                                        <p:cTn id="17" dur="500" fill="hold"/>
                                        <p:tgtEl>
                                          <p:spTgt spid="200710"/>
                                        </p:tgtEl>
                                        <p:attrNameLst>
                                          <p:attrName>ppt_x</p:attrName>
                                        </p:attrNameLst>
                                      </p:cBhvr>
                                      <p:tavLst>
                                        <p:tav tm="0">
                                          <p:val>
                                            <p:strVal val="1+#ppt_w/2"/>
                                          </p:val>
                                        </p:tav>
                                        <p:tav tm="100000">
                                          <p:val>
                                            <p:strVal val="#ppt_x"/>
                                          </p:val>
                                        </p:tav>
                                      </p:tavLst>
                                    </p:anim>
                                    <p:anim calcmode="lin" valueType="num">
                                      <p:cBhvr additive="base">
                                        <p:cTn id="18" dur="500" fill="hold"/>
                                        <p:tgtEl>
                                          <p:spTgt spid="2007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8" grpId="0" autoUpdateAnimBg="0"/>
      <p:bldP spid="200709" grpId="0" autoUpdateAnimBg="0"/>
      <p:bldP spid="200710"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a:extLst>
              <a:ext uri="{FF2B5EF4-FFF2-40B4-BE49-F238E27FC236}">
                <a16:creationId xmlns:a16="http://schemas.microsoft.com/office/drawing/2014/main" id="{F1019731-3D38-4439-886C-3F51EF55401B}"/>
              </a:ext>
            </a:extLst>
          </p:cNvPr>
          <p:cNvSpPr>
            <a:spLocks noGrp="1" noChangeArrowheads="1"/>
          </p:cNvSpPr>
          <p:nvPr>
            <p:ph type="title"/>
          </p:nvPr>
        </p:nvSpPr>
        <p:spPr/>
        <p:txBody>
          <a:bodyPr/>
          <a:lstStyle/>
          <a:p>
            <a:endParaRPr lang="en-US" altLang="en-US"/>
          </a:p>
        </p:txBody>
      </p:sp>
      <p:sp>
        <p:nvSpPr>
          <p:cNvPr id="201731" name="Rectangle 3">
            <a:extLst>
              <a:ext uri="{FF2B5EF4-FFF2-40B4-BE49-F238E27FC236}">
                <a16:creationId xmlns:a16="http://schemas.microsoft.com/office/drawing/2014/main" id="{9CDF8FFC-3011-479E-A19C-8F156150E474}"/>
              </a:ext>
            </a:extLst>
          </p:cNvPr>
          <p:cNvSpPr>
            <a:spLocks noGrp="1" noChangeArrowheads="1"/>
          </p:cNvSpPr>
          <p:nvPr>
            <p:ph type="body" idx="1"/>
          </p:nvPr>
        </p:nvSpPr>
        <p:spPr/>
        <p:txBody>
          <a:bodyPr/>
          <a:lstStyle/>
          <a:p>
            <a:endParaRPr lang="en-US" altLang="en-US"/>
          </a:p>
        </p:txBody>
      </p:sp>
      <p:sp>
        <p:nvSpPr>
          <p:cNvPr id="201732" name="Oval 4">
            <a:extLst>
              <a:ext uri="{FF2B5EF4-FFF2-40B4-BE49-F238E27FC236}">
                <a16:creationId xmlns:a16="http://schemas.microsoft.com/office/drawing/2014/main" id="{1D49B246-0F45-4430-A4D1-28722193CFE4}"/>
              </a:ext>
            </a:extLst>
          </p:cNvPr>
          <p:cNvSpPr>
            <a:spLocks noChangeArrowheads="1"/>
          </p:cNvSpPr>
          <p:nvPr/>
        </p:nvSpPr>
        <p:spPr bwMode="auto">
          <a:xfrm>
            <a:off x="6781800" y="5010150"/>
            <a:ext cx="2419350" cy="1485900"/>
          </a:xfrm>
          <a:prstGeom prst="ellipse">
            <a:avLst/>
          </a:prstGeom>
          <a:solidFill>
            <a:schemeClr val="accent2">
              <a:alpha val="50000"/>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33" name="Oval 5">
            <a:extLst>
              <a:ext uri="{FF2B5EF4-FFF2-40B4-BE49-F238E27FC236}">
                <a16:creationId xmlns:a16="http://schemas.microsoft.com/office/drawing/2014/main" id="{215307B6-17C3-4045-83C9-FC28DF2BA4FD}"/>
              </a:ext>
            </a:extLst>
          </p:cNvPr>
          <p:cNvSpPr>
            <a:spLocks noChangeArrowheads="1"/>
          </p:cNvSpPr>
          <p:nvPr/>
        </p:nvSpPr>
        <p:spPr bwMode="auto">
          <a:xfrm>
            <a:off x="2114550" y="1295400"/>
            <a:ext cx="1009650" cy="400050"/>
          </a:xfrm>
          <a:prstGeom prst="ellipse">
            <a:avLst/>
          </a:prstGeom>
          <a:solidFill>
            <a:srgbClr val="FF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34" name="Oval 6">
            <a:extLst>
              <a:ext uri="{FF2B5EF4-FFF2-40B4-BE49-F238E27FC236}">
                <a16:creationId xmlns:a16="http://schemas.microsoft.com/office/drawing/2014/main" id="{2B34AE51-716E-487F-A891-8A1E2B17A5E7}"/>
              </a:ext>
            </a:extLst>
          </p:cNvPr>
          <p:cNvSpPr>
            <a:spLocks noChangeArrowheads="1"/>
          </p:cNvSpPr>
          <p:nvPr/>
        </p:nvSpPr>
        <p:spPr bwMode="auto">
          <a:xfrm>
            <a:off x="2152650" y="2838450"/>
            <a:ext cx="1009650" cy="400050"/>
          </a:xfrm>
          <a:prstGeom prst="ellipse">
            <a:avLst/>
          </a:prstGeom>
          <a:solidFill>
            <a:srgbClr val="FF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35" name="Oval 7">
            <a:extLst>
              <a:ext uri="{FF2B5EF4-FFF2-40B4-BE49-F238E27FC236}">
                <a16:creationId xmlns:a16="http://schemas.microsoft.com/office/drawing/2014/main" id="{60821195-104C-4484-A9EA-B564DE0F7306}"/>
              </a:ext>
            </a:extLst>
          </p:cNvPr>
          <p:cNvSpPr>
            <a:spLocks noChangeArrowheads="1"/>
          </p:cNvSpPr>
          <p:nvPr/>
        </p:nvSpPr>
        <p:spPr bwMode="auto">
          <a:xfrm>
            <a:off x="2190750" y="3943350"/>
            <a:ext cx="1009650" cy="400050"/>
          </a:xfrm>
          <a:prstGeom prst="ellipse">
            <a:avLst/>
          </a:prstGeom>
          <a:solidFill>
            <a:srgbClr val="FFCC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36" name="Text Box 8">
            <a:extLst>
              <a:ext uri="{FF2B5EF4-FFF2-40B4-BE49-F238E27FC236}">
                <a16:creationId xmlns:a16="http://schemas.microsoft.com/office/drawing/2014/main" id="{9FA39FDF-FCEC-48E3-803A-DDBE8F444F92}"/>
              </a:ext>
            </a:extLst>
          </p:cNvPr>
          <p:cNvSpPr txBox="1">
            <a:spLocks noChangeArrowheads="1"/>
          </p:cNvSpPr>
          <p:nvPr/>
        </p:nvSpPr>
        <p:spPr bwMode="auto">
          <a:xfrm>
            <a:off x="2174876" y="466725"/>
            <a:ext cx="47799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b="1">
                <a:solidFill>
                  <a:srgbClr val="008000"/>
                </a:solidFill>
                <a:latin typeface="Arial Black" panose="020B0A04020102020204" pitchFamily="34" charset="0"/>
              </a:rPr>
              <a:t>Mixing Gender Roles</a:t>
            </a:r>
          </a:p>
        </p:txBody>
      </p:sp>
      <p:sp>
        <p:nvSpPr>
          <p:cNvPr id="201737" name="Text Box 9">
            <a:extLst>
              <a:ext uri="{FF2B5EF4-FFF2-40B4-BE49-F238E27FC236}">
                <a16:creationId xmlns:a16="http://schemas.microsoft.com/office/drawing/2014/main" id="{702957AD-F1E0-46CB-B427-4ADA80CCCE24}"/>
              </a:ext>
            </a:extLst>
          </p:cNvPr>
          <p:cNvSpPr txBox="1">
            <a:spLocks noChangeArrowheads="1"/>
          </p:cNvSpPr>
          <p:nvPr/>
        </p:nvSpPr>
        <p:spPr bwMode="auto">
          <a:xfrm>
            <a:off x="2193926" y="1222375"/>
            <a:ext cx="761682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latin typeface="Times New Roman" panose="02020603050405020304" pitchFamily="18" charset="0"/>
              </a:rPr>
              <a:t>Rigid extremes for gender roles for males and females restrict the full range of human behaviors and emotions. </a:t>
            </a:r>
          </a:p>
        </p:txBody>
      </p:sp>
      <p:sp>
        <p:nvSpPr>
          <p:cNvPr id="201738" name="Text Box 10">
            <a:extLst>
              <a:ext uri="{FF2B5EF4-FFF2-40B4-BE49-F238E27FC236}">
                <a16:creationId xmlns:a16="http://schemas.microsoft.com/office/drawing/2014/main" id="{9E57FD76-8DFE-4BF4-B2F9-7E4AA2C2AE65}"/>
              </a:ext>
            </a:extLst>
          </p:cNvPr>
          <p:cNvSpPr txBox="1">
            <a:spLocks noChangeArrowheads="1"/>
          </p:cNvSpPr>
          <p:nvPr/>
        </p:nvSpPr>
        <p:spPr bwMode="auto">
          <a:xfrm>
            <a:off x="2201864" y="2743200"/>
            <a:ext cx="715803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latin typeface="Times New Roman" panose="02020603050405020304" pitchFamily="18" charset="0"/>
              </a:rPr>
              <a:t>Androgynous people are high in male and female characteristics. </a:t>
            </a:r>
          </a:p>
        </p:txBody>
      </p:sp>
      <p:sp>
        <p:nvSpPr>
          <p:cNvPr id="201739" name="Text Box 11">
            <a:extLst>
              <a:ext uri="{FF2B5EF4-FFF2-40B4-BE49-F238E27FC236}">
                <a16:creationId xmlns:a16="http://schemas.microsoft.com/office/drawing/2014/main" id="{82333919-505A-4E11-8D72-580BFC5779FF}"/>
              </a:ext>
            </a:extLst>
          </p:cNvPr>
          <p:cNvSpPr txBox="1">
            <a:spLocks noChangeArrowheads="1"/>
          </p:cNvSpPr>
          <p:nvPr/>
        </p:nvSpPr>
        <p:spPr bwMode="auto">
          <a:xfrm>
            <a:off x="2212975" y="3851276"/>
            <a:ext cx="69723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latin typeface="Times New Roman" panose="02020603050405020304" pitchFamily="18" charset="0"/>
              </a:rPr>
              <a:t>Androgynous behavior can lead to more flexibility and willingness to share characteristics of members of                       the opposite sex.</a:t>
            </a:r>
          </a:p>
        </p:txBody>
      </p:sp>
      <p:grpSp>
        <p:nvGrpSpPr>
          <p:cNvPr id="201740" name="Group 12">
            <a:extLst>
              <a:ext uri="{FF2B5EF4-FFF2-40B4-BE49-F238E27FC236}">
                <a16:creationId xmlns:a16="http://schemas.microsoft.com/office/drawing/2014/main" id="{AF585C66-215C-4C73-A696-759CA893D943}"/>
              </a:ext>
            </a:extLst>
          </p:cNvPr>
          <p:cNvGrpSpPr>
            <a:grpSpLocks/>
          </p:cNvGrpSpPr>
          <p:nvPr/>
        </p:nvGrpSpPr>
        <p:grpSpPr bwMode="auto">
          <a:xfrm>
            <a:off x="1524000" y="0"/>
            <a:ext cx="9144000" cy="6858000"/>
            <a:chOff x="0" y="0"/>
            <a:chExt cx="5760" cy="4320"/>
          </a:xfrm>
        </p:grpSpPr>
        <p:sp>
          <p:nvSpPr>
            <p:cNvPr id="201741" name="Rectangle 13">
              <a:extLst>
                <a:ext uri="{FF2B5EF4-FFF2-40B4-BE49-F238E27FC236}">
                  <a16:creationId xmlns:a16="http://schemas.microsoft.com/office/drawing/2014/main" id="{4477CD7C-D788-44B2-B454-C7E6F760360F}"/>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42" name="Rectangle 14">
              <a:extLst>
                <a:ext uri="{FF2B5EF4-FFF2-40B4-BE49-F238E27FC236}">
                  <a16:creationId xmlns:a16="http://schemas.microsoft.com/office/drawing/2014/main" id="{9F76EE08-E9B7-4A34-AD28-79DD0E4FE22D}"/>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1743" name="Line 15">
            <a:extLst>
              <a:ext uri="{FF2B5EF4-FFF2-40B4-BE49-F238E27FC236}">
                <a16:creationId xmlns:a16="http://schemas.microsoft.com/office/drawing/2014/main" id="{22A0A824-D7F5-4492-9E94-DCB1A5E09503}"/>
              </a:ext>
            </a:extLst>
          </p:cNvPr>
          <p:cNvSpPr>
            <a:spLocks noChangeShapeType="1"/>
          </p:cNvSpPr>
          <p:nvPr/>
        </p:nvSpPr>
        <p:spPr bwMode="auto">
          <a:xfrm flipV="1">
            <a:off x="2286000" y="1028700"/>
            <a:ext cx="7334250" cy="19050"/>
          </a:xfrm>
          <a:prstGeom prst="line">
            <a:avLst/>
          </a:prstGeom>
          <a:noFill/>
          <a:ln w="76200" cap="rnd">
            <a:solidFill>
              <a:srgbClr val="FF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201744" name="Object 16">
            <a:extLst>
              <a:ext uri="{FF2B5EF4-FFF2-40B4-BE49-F238E27FC236}">
                <a16:creationId xmlns:a16="http://schemas.microsoft.com/office/drawing/2014/main" id="{53B03583-AD15-415D-B22E-6DD3C5CA4092}"/>
              </a:ext>
            </a:extLst>
          </p:cNvPr>
          <p:cNvGraphicFramePr>
            <a:graphicFrameLocks noChangeAspect="1"/>
          </p:cNvGraphicFramePr>
          <p:nvPr/>
        </p:nvGraphicFramePr>
        <p:xfrm>
          <a:off x="7426326" y="4975225"/>
          <a:ext cx="423863" cy="1555750"/>
        </p:xfrm>
        <a:graphic>
          <a:graphicData uri="http://schemas.openxmlformats.org/presentationml/2006/ole">
            <mc:AlternateContent xmlns:mc="http://schemas.openxmlformats.org/markup-compatibility/2006">
              <mc:Choice xmlns:v="urn:schemas-microsoft-com:vml" Requires="v">
                <p:oleObj spid="_x0000_s5126" name="Clip" r:id="rId3" imgW="424080" imgH="1556640" progId="MS_ClipArt_Gallery.2">
                  <p:embed/>
                </p:oleObj>
              </mc:Choice>
              <mc:Fallback>
                <p:oleObj name="Clip" r:id="rId3" imgW="424080" imgH="1556640" progId="MS_ClipArt_Gallery.2">
                  <p:embed/>
                  <p:pic>
                    <p:nvPicPr>
                      <p:cNvPr id="201744" name="Object 16">
                        <a:extLst>
                          <a:ext uri="{FF2B5EF4-FFF2-40B4-BE49-F238E27FC236}">
                            <a16:creationId xmlns:a16="http://schemas.microsoft.com/office/drawing/2014/main" id="{53B03583-AD15-415D-B22E-6DD3C5CA40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26326" y="4975225"/>
                        <a:ext cx="423863" cy="155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1745" name="Object 17">
            <a:extLst>
              <a:ext uri="{FF2B5EF4-FFF2-40B4-BE49-F238E27FC236}">
                <a16:creationId xmlns:a16="http://schemas.microsoft.com/office/drawing/2014/main" id="{E6B8FECE-A12F-4C12-804A-13A55E6F555D}"/>
              </a:ext>
            </a:extLst>
          </p:cNvPr>
          <p:cNvGraphicFramePr>
            <a:graphicFrameLocks noChangeAspect="1"/>
          </p:cNvGraphicFramePr>
          <p:nvPr/>
        </p:nvGraphicFramePr>
        <p:xfrm>
          <a:off x="8196264" y="5006976"/>
          <a:ext cx="446087" cy="1528763"/>
        </p:xfrm>
        <a:graphic>
          <a:graphicData uri="http://schemas.openxmlformats.org/presentationml/2006/ole">
            <mc:AlternateContent xmlns:mc="http://schemas.openxmlformats.org/markup-compatibility/2006">
              <mc:Choice xmlns:v="urn:schemas-microsoft-com:vml" Requires="v">
                <p:oleObj spid="_x0000_s5127" name="Clip" r:id="rId5" imgW="446760" imgH="1529640" progId="MS_ClipArt_Gallery.2">
                  <p:embed/>
                </p:oleObj>
              </mc:Choice>
              <mc:Fallback>
                <p:oleObj name="Clip" r:id="rId5" imgW="446760" imgH="1529640" progId="MS_ClipArt_Gallery.2">
                  <p:embed/>
                  <p:pic>
                    <p:nvPicPr>
                      <p:cNvPr id="201745" name="Object 17">
                        <a:extLst>
                          <a:ext uri="{FF2B5EF4-FFF2-40B4-BE49-F238E27FC236}">
                            <a16:creationId xmlns:a16="http://schemas.microsoft.com/office/drawing/2014/main" id="{E6B8FECE-A12F-4C12-804A-13A55E6F555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96264" y="5006976"/>
                        <a:ext cx="446087" cy="1528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01736"/>
                                        </p:tgtEl>
                                        <p:attrNameLst>
                                          <p:attrName>style.visibility</p:attrName>
                                        </p:attrNameLst>
                                      </p:cBhvr>
                                      <p:to>
                                        <p:strVal val="visible"/>
                                      </p:to>
                                    </p:set>
                                    <p:anim calcmode="lin" valueType="num">
                                      <p:cBhvr additive="base">
                                        <p:cTn id="7" dur="500" fill="hold"/>
                                        <p:tgtEl>
                                          <p:spTgt spid="201736"/>
                                        </p:tgtEl>
                                        <p:attrNameLst>
                                          <p:attrName>ppt_x</p:attrName>
                                        </p:attrNameLst>
                                      </p:cBhvr>
                                      <p:tavLst>
                                        <p:tav tm="0">
                                          <p:val>
                                            <p:strVal val="#ppt_x"/>
                                          </p:val>
                                        </p:tav>
                                        <p:tav tm="100000">
                                          <p:val>
                                            <p:strVal val="#ppt_x"/>
                                          </p:val>
                                        </p:tav>
                                      </p:tavLst>
                                    </p:anim>
                                    <p:anim calcmode="lin" valueType="num">
                                      <p:cBhvr additive="base">
                                        <p:cTn id="8" dur="500" fill="hold"/>
                                        <p:tgtEl>
                                          <p:spTgt spid="201736"/>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201743"/>
                                        </p:tgtEl>
                                        <p:attrNameLst>
                                          <p:attrName>style.visibility</p:attrName>
                                        </p:attrNameLst>
                                      </p:cBhvr>
                                      <p:to>
                                        <p:strVal val="visible"/>
                                      </p:to>
                                    </p:set>
                                    <p:animEffect transition="in" filter="wipe(left)">
                                      <p:cBhvr>
                                        <p:cTn id="12" dur="500"/>
                                        <p:tgtEl>
                                          <p:spTgt spid="201743"/>
                                        </p:tgtEl>
                                      </p:cBhvr>
                                    </p:animEffect>
                                  </p:childTnLst>
                                </p:cTn>
                              </p:par>
                            </p:childTnLst>
                          </p:cTn>
                        </p:par>
                        <p:par>
                          <p:cTn id="13" fill="hold" nodeType="afterGroup">
                            <p:stCondLst>
                              <p:cond delay="1000"/>
                            </p:stCondLst>
                            <p:childTnLst>
                              <p:par>
                                <p:cTn id="14" presetID="2" presetClass="entr" presetSubtype="8" fill="hold" nodeType="afterEffect">
                                  <p:stCondLst>
                                    <p:cond delay="0"/>
                                  </p:stCondLst>
                                  <p:childTnLst>
                                    <p:set>
                                      <p:cBhvr>
                                        <p:cTn id="15" dur="1" fill="hold">
                                          <p:stCondLst>
                                            <p:cond delay="0"/>
                                          </p:stCondLst>
                                        </p:cTn>
                                        <p:tgtEl>
                                          <p:spTgt spid="201733"/>
                                        </p:tgtEl>
                                        <p:attrNameLst>
                                          <p:attrName>style.visibility</p:attrName>
                                        </p:attrNameLst>
                                      </p:cBhvr>
                                      <p:to>
                                        <p:strVal val="visible"/>
                                      </p:to>
                                    </p:set>
                                    <p:anim calcmode="lin" valueType="num">
                                      <p:cBhvr additive="base">
                                        <p:cTn id="16" dur="500" fill="hold"/>
                                        <p:tgtEl>
                                          <p:spTgt spid="201733"/>
                                        </p:tgtEl>
                                        <p:attrNameLst>
                                          <p:attrName>ppt_x</p:attrName>
                                        </p:attrNameLst>
                                      </p:cBhvr>
                                      <p:tavLst>
                                        <p:tav tm="0">
                                          <p:val>
                                            <p:strVal val="0-#ppt_w/2"/>
                                          </p:val>
                                        </p:tav>
                                        <p:tav tm="100000">
                                          <p:val>
                                            <p:strVal val="#ppt_x"/>
                                          </p:val>
                                        </p:tav>
                                      </p:tavLst>
                                    </p:anim>
                                    <p:anim calcmode="lin" valueType="num">
                                      <p:cBhvr additive="base">
                                        <p:cTn id="17" dur="500" fill="hold"/>
                                        <p:tgtEl>
                                          <p:spTgt spid="201733"/>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5" presetClass="entr" presetSubtype="10" fill="hold" grpId="0" nodeType="afterEffect">
                                  <p:stCondLst>
                                    <p:cond delay="0"/>
                                  </p:stCondLst>
                                  <p:childTnLst>
                                    <p:set>
                                      <p:cBhvr>
                                        <p:cTn id="20" dur="1" fill="hold">
                                          <p:stCondLst>
                                            <p:cond delay="0"/>
                                          </p:stCondLst>
                                        </p:cTn>
                                        <p:tgtEl>
                                          <p:spTgt spid="201737"/>
                                        </p:tgtEl>
                                        <p:attrNameLst>
                                          <p:attrName>style.visibility</p:attrName>
                                        </p:attrNameLst>
                                      </p:cBhvr>
                                      <p:to>
                                        <p:strVal val="visible"/>
                                      </p:to>
                                    </p:set>
                                    <p:animEffect transition="in" filter="checkerboard(across)">
                                      <p:cBhvr>
                                        <p:cTn id="21" dur="500"/>
                                        <p:tgtEl>
                                          <p:spTgt spid="201737"/>
                                        </p:tgtEl>
                                      </p:cBhvr>
                                    </p:animEffect>
                                  </p:childTnLst>
                                </p:cTn>
                              </p:par>
                            </p:childTnLst>
                          </p:cTn>
                        </p:par>
                        <p:par>
                          <p:cTn id="22" fill="hold" nodeType="afterGroup">
                            <p:stCondLst>
                              <p:cond delay="2000"/>
                            </p:stCondLst>
                            <p:childTnLst>
                              <p:par>
                                <p:cTn id="23" presetID="2" presetClass="entr" presetSubtype="8" fill="hold" nodeType="afterEffect">
                                  <p:stCondLst>
                                    <p:cond delay="3000"/>
                                  </p:stCondLst>
                                  <p:childTnLst>
                                    <p:set>
                                      <p:cBhvr>
                                        <p:cTn id="24" dur="1" fill="hold">
                                          <p:stCondLst>
                                            <p:cond delay="0"/>
                                          </p:stCondLst>
                                        </p:cTn>
                                        <p:tgtEl>
                                          <p:spTgt spid="201734"/>
                                        </p:tgtEl>
                                        <p:attrNameLst>
                                          <p:attrName>style.visibility</p:attrName>
                                        </p:attrNameLst>
                                      </p:cBhvr>
                                      <p:to>
                                        <p:strVal val="visible"/>
                                      </p:to>
                                    </p:set>
                                    <p:anim calcmode="lin" valueType="num">
                                      <p:cBhvr additive="base">
                                        <p:cTn id="25" dur="500" fill="hold"/>
                                        <p:tgtEl>
                                          <p:spTgt spid="201734"/>
                                        </p:tgtEl>
                                        <p:attrNameLst>
                                          <p:attrName>ppt_x</p:attrName>
                                        </p:attrNameLst>
                                      </p:cBhvr>
                                      <p:tavLst>
                                        <p:tav tm="0">
                                          <p:val>
                                            <p:strVal val="0-#ppt_w/2"/>
                                          </p:val>
                                        </p:tav>
                                        <p:tav tm="100000">
                                          <p:val>
                                            <p:strVal val="#ppt_x"/>
                                          </p:val>
                                        </p:tav>
                                      </p:tavLst>
                                    </p:anim>
                                    <p:anim calcmode="lin" valueType="num">
                                      <p:cBhvr additive="base">
                                        <p:cTn id="26" dur="500" fill="hold"/>
                                        <p:tgtEl>
                                          <p:spTgt spid="201734"/>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5500"/>
                            </p:stCondLst>
                            <p:childTnLst>
                              <p:par>
                                <p:cTn id="28" presetID="5" presetClass="entr" presetSubtype="10" fill="hold" grpId="0" nodeType="afterEffect">
                                  <p:stCondLst>
                                    <p:cond delay="0"/>
                                  </p:stCondLst>
                                  <p:childTnLst>
                                    <p:set>
                                      <p:cBhvr>
                                        <p:cTn id="29" dur="1" fill="hold">
                                          <p:stCondLst>
                                            <p:cond delay="0"/>
                                          </p:stCondLst>
                                        </p:cTn>
                                        <p:tgtEl>
                                          <p:spTgt spid="201738"/>
                                        </p:tgtEl>
                                        <p:attrNameLst>
                                          <p:attrName>style.visibility</p:attrName>
                                        </p:attrNameLst>
                                      </p:cBhvr>
                                      <p:to>
                                        <p:strVal val="visible"/>
                                      </p:to>
                                    </p:set>
                                    <p:animEffect transition="in" filter="checkerboard(across)">
                                      <p:cBhvr>
                                        <p:cTn id="30" dur="500"/>
                                        <p:tgtEl>
                                          <p:spTgt spid="201738"/>
                                        </p:tgtEl>
                                      </p:cBhvr>
                                    </p:animEffect>
                                  </p:childTnLst>
                                </p:cTn>
                              </p:par>
                            </p:childTnLst>
                          </p:cTn>
                        </p:par>
                        <p:par>
                          <p:cTn id="31" fill="hold" nodeType="afterGroup">
                            <p:stCondLst>
                              <p:cond delay="6000"/>
                            </p:stCondLst>
                            <p:childTnLst>
                              <p:par>
                                <p:cTn id="32" presetID="2" presetClass="entr" presetSubtype="8" fill="hold" nodeType="afterEffect">
                                  <p:stCondLst>
                                    <p:cond delay="3000"/>
                                  </p:stCondLst>
                                  <p:childTnLst>
                                    <p:set>
                                      <p:cBhvr>
                                        <p:cTn id="33" dur="1" fill="hold">
                                          <p:stCondLst>
                                            <p:cond delay="0"/>
                                          </p:stCondLst>
                                        </p:cTn>
                                        <p:tgtEl>
                                          <p:spTgt spid="201735"/>
                                        </p:tgtEl>
                                        <p:attrNameLst>
                                          <p:attrName>style.visibility</p:attrName>
                                        </p:attrNameLst>
                                      </p:cBhvr>
                                      <p:to>
                                        <p:strVal val="visible"/>
                                      </p:to>
                                    </p:set>
                                    <p:anim calcmode="lin" valueType="num">
                                      <p:cBhvr additive="base">
                                        <p:cTn id="34" dur="500" fill="hold"/>
                                        <p:tgtEl>
                                          <p:spTgt spid="201735"/>
                                        </p:tgtEl>
                                        <p:attrNameLst>
                                          <p:attrName>ppt_x</p:attrName>
                                        </p:attrNameLst>
                                      </p:cBhvr>
                                      <p:tavLst>
                                        <p:tav tm="0">
                                          <p:val>
                                            <p:strVal val="0-#ppt_w/2"/>
                                          </p:val>
                                        </p:tav>
                                        <p:tav tm="100000">
                                          <p:val>
                                            <p:strVal val="#ppt_x"/>
                                          </p:val>
                                        </p:tav>
                                      </p:tavLst>
                                    </p:anim>
                                    <p:anim calcmode="lin" valueType="num">
                                      <p:cBhvr additive="base">
                                        <p:cTn id="35" dur="500" fill="hold"/>
                                        <p:tgtEl>
                                          <p:spTgt spid="201735"/>
                                        </p:tgtEl>
                                        <p:attrNameLst>
                                          <p:attrName>ppt_y</p:attrName>
                                        </p:attrNameLst>
                                      </p:cBhvr>
                                      <p:tavLst>
                                        <p:tav tm="0">
                                          <p:val>
                                            <p:strVal val="#ppt_y"/>
                                          </p:val>
                                        </p:tav>
                                        <p:tav tm="100000">
                                          <p:val>
                                            <p:strVal val="#ppt_y"/>
                                          </p:val>
                                        </p:tav>
                                      </p:tavLst>
                                    </p:anim>
                                  </p:childTnLst>
                                </p:cTn>
                              </p:par>
                            </p:childTnLst>
                          </p:cTn>
                        </p:par>
                        <p:par>
                          <p:cTn id="36" fill="hold" nodeType="afterGroup">
                            <p:stCondLst>
                              <p:cond delay="9500"/>
                            </p:stCondLst>
                            <p:childTnLst>
                              <p:par>
                                <p:cTn id="37" presetID="5" presetClass="entr" presetSubtype="10" fill="hold" grpId="0" nodeType="afterEffect">
                                  <p:stCondLst>
                                    <p:cond delay="0"/>
                                  </p:stCondLst>
                                  <p:childTnLst>
                                    <p:set>
                                      <p:cBhvr>
                                        <p:cTn id="38" dur="1" fill="hold">
                                          <p:stCondLst>
                                            <p:cond delay="0"/>
                                          </p:stCondLst>
                                        </p:cTn>
                                        <p:tgtEl>
                                          <p:spTgt spid="201739"/>
                                        </p:tgtEl>
                                        <p:attrNameLst>
                                          <p:attrName>style.visibility</p:attrName>
                                        </p:attrNameLst>
                                      </p:cBhvr>
                                      <p:to>
                                        <p:strVal val="visible"/>
                                      </p:to>
                                    </p:set>
                                    <p:animEffect transition="in" filter="checkerboard(across)">
                                      <p:cBhvr>
                                        <p:cTn id="39" dur="500"/>
                                        <p:tgtEl>
                                          <p:spTgt spid="2017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6" grpId="0" autoUpdateAnimBg="0"/>
      <p:bldP spid="201737" grpId="0" autoUpdateAnimBg="0"/>
      <p:bldP spid="201738" grpId="0" autoUpdateAnimBg="0"/>
      <p:bldP spid="201739"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a:extLst>
              <a:ext uri="{FF2B5EF4-FFF2-40B4-BE49-F238E27FC236}">
                <a16:creationId xmlns:a16="http://schemas.microsoft.com/office/drawing/2014/main" id="{C422744D-D138-4D4C-89E9-59299F7B6DC5}"/>
              </a:ext>
            </a:extLst>
          </p:cNvPr>
          <p:cNvSpPr>
            <a:spLocks noGrp="1" noChangeArrowheads="1"/>
          </p:cNvSpPr>
          <p:nvPr>
            <p:ph type="title"/>
          </p:nvPr>
        </p:nvSpPr>
        <p:spPr/>
        <p:txBody>
          <a:bodyPr/>
          <a:lstStyle/>
          <a:p>
            <a:endParaRPr lang="en-US" altLang="en-US"/>
          </a:p>
        </p:txBody>
      </p:sp>
      <p:sp>
        <p:nvSpPr>
          <p:cNvPr id="202755" name="Rectangle 3">
            <a:extLst>
              <a:ext uri="{FF2B5EF4-FFF2-40B4-BE49-F238E27FC236}">
                <a16:creationId xmlns:a16="http://schemas.microsoft.com/office/drawing/2014/main" id="{AFF5AD4E-72F1-45F8-A58E-4B6F817A25A0}"/>
              </a:ext>
            </a:extLst>
          </p:cNvPr>
          <p:cNvSpPr>
            <a:spLocks noGrp="1" noChangeArrowheads="1"/>
          </p:cNvSpPr>
          <p:nvPr>
            <p:ph type="body" idx="1"/>
          </p:nvPr>
        </p:nvSpPr>
        <p:spPr/>
        <p:txBody>
          <a:bodyPr/>
          <a:lstStyle/>
          <a:p>
            <a:endParaRPr lang="en-US" altLang="en-US"/>
          </a:p>
        </p:txBody>
      </p:sp>
      <p:grpSp>
        <p:nvGrpSpPr>
          <p:cNvPr id="202756" name="Group 4">
            <a:extLst>
              <a:ext uri="{FF2B5EF4-FFF2-40B4-BE49-F238E27FC236}">
                <a16:creationId xmlns:a16="http://schemas.microsoft.com/office/drawing/2014/main" id="{40B53530-0AA9-45EB-B4AB-A874009C91F1}"/>
              </a:ext>
            </a:extLst>
          </p:cNvPr>
          <p:cNvGrpSpPr>
            <a:grpSpLocks/>
          </p:cNvGrpSpPr>
          <p:nvPr/>
        </p:nvGrpSpPr>
        <p:grpSpPr bwMode="auto">
          <a:xfrm>
            <a:off x="1676400" y="152400"/>
            <a:ext cx="9144000" cy="6858000"/>
            <a:chOff x="0" y="0"/>
            <a:chExt cx="5760" cy="4320"/>
          </a:xfrm>
        </p:grpSpPr>
        <p:sp>
          <p:nvSpPr>
            <p:cNvPr id="202757" name="Rectangle 5">
              <a:extLst>
                <a:ext uri="{FF2B5EF4-FFF2-40B4-BE49-F238E27FC236}">
                  <a16:creationId xmlns:a16="http://schemas.microsoft.com/office/drawing/2014/main" id="{12FB3ACD-CFD2-47FC-AC6D-EE02FC9098F2}"/>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758" name="Rectangle 6">
              <a:extLst>
                <a:ext uri="{FF2B5EF4-FFF2-40B4-BE49-F238E27FC236}">
                  <a16:creationId xmlns:a16="http://schemas.microsoft.com/office/drawing/2014/main" id="{87FE79C1-DF0C-4FE5-9B2E-8A00A2304D48}"/>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2759" name="Text Box 7">
            <a:extLst>
              <a:ext uri="{FF2B5EF4-FFF2-40B4-BE49-F238E27FC236}">
                <a16:creationId xmlns:a16="http://schemas.microsoft.com/office/drawing/2014/main" id="{3C5B7D97-6432-4288-A6BD-9323F2F17D4D}"/>
              </a:ext>
            </a:extLst>
          </p:cNvPr>
          <p:cNvSpPr txBox="1">
            <a:spLocks noChangeArrowheads="1"/>
          </p:cNvSpPr>
          <p:nvPr/>
        </p:nvSpPr>
        <p:spPr bwMode="auto">
          <a:xfrm>
            <a:off x="2117726" y="487363"/>
            <a:ext cx="756761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b="1">
                <a:solidFill>
                  <a:srgbClr val="008000"/>
                </a:solidFill>
                <a:latin typeface="Arial Black" panose="020B0A04020102020204" pitchFamily="34" charset="0"/>
              </a:rPr>
              <a:t>Gender-Busting Communication Hints (for Males)</a:t>
            </a:r>
          </a:p>
        </p:txBody>
      </p:sp>
      <p:sp>
        <p:nvSpPr>
          <p:cNvPr id="202760" name="Text Box 8">
            <a:extLst>
              <a:ext uri="{FF2B5EF4-FFF2-40B4-BE49-F238E27FC236}">
                <a16:creationId xmlns:a16="http://schemas.microsoft.com/office/drawing/2014/main" id="{489A5CEA-8F58-44D9-A823-2203BD60D15C}"/>
              </a:ext>
            </a:extLst>
          </p:cNvPr>
          <p:cNvSpPr txBox="1">
            <a:spLocks noChangeArrowheads="1"/>
          </p:cNvSpPr>
          <p:nvPr/>
        </p:nvSpPr>
        <p:spPr bwMode="auto">
          <a:xfrm>
            <a:off x="2155826" y="1812926"/>
            <a:ext cx="75279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0050" indent="-400050">
              <a:defRPr sz="2400">
                <a:solidFill>
                  <a:schemeClr val="tx1"/>
                </a:solidFill>
                <a:latin typeface="Times New Roman" panose="02020603050405020304" pitchFamily="18" charset="0"/>
              </a:defRPr>
            </a:lvl1pPr>
            <a:lvl2pPr marL="5143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0099"/>
                </a:solidFill>
              </a:rPr>
              <a:t>1.</a:t>
            </a:r>
            <a:r>
              <a:rPr lang="en-US" altLang="en-US" b="1"/>
              <a:t>  Do you frequently interrupt females while they are speaking?  Try to break the habit.</a:t>
            </a:r>
          </a:p>
        </p:txBody>
      </p:sp>
      <p:sp>
        <p:nvSpPr>
          <p:cNvPr id="202761" name="Text Box 9">
            <a:extLst>
              <a:ext uri="{FF2B5EF4-FFF2-40B4-BE49-F238E27FC236}">
                <a16:creationId xmlns:a16="http://schemas.microsoft.com/office/drawing/2014/main" id="{F3251B68-09B1-4792-B270-DF8FC9AD6C47}"/>
              </a:ext>
            </a:extLst>
          </p:cNvPr>
          <p:cNvSpPr txBox="1">
            <a:spLocks noChangeArrowheads="1"/>
          </p:cNvSpPr>
          <p:nvPr/>
        </p:nvSpPr>
        <p:spPr bwMode="auto">
          <a:xfrm>
            <a:off x="2174876" y="2898776"/>
            <a:ext cx="776446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0050" indent="-400050">
              <a:defRPr sz="2400">
                <a:solidFill>
                  <a:schemeClr val="tx1"/>
                </a:solidFill>
                <a:latin typeface="Times New Roman" panose="02020603050405020304" pitchFamily="18" charset="0"/>
              </a:defRPr>
            </a:lvl1pPr>
            <a:lvl2pPr marL="5143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CC00"/>
                </a:solidFill>
              </a:rPr>
              <a:t>2.</a:t>
            </a:r>
            <a:r>
              <a:rPr lang="en-US" altLang="en-US" b="1"/>
              <a:t>  Avoid answering questions with “Nope”and “Yep.” Try to explain more and give some details why you did something.</a:t>
            </a:r>
          </a:p>
        </p:txBody>
      </p:sp>
      <p:sp>
        <p:nvSpPr>
          <p:cNvPr id="202762" name="Text Box 10">
            <a:extLst>
              <a:ext uri="{FF2B5EF4-FFF2-40B4-BE49-F238E27FC236}">
                <a16:creationId xmlns:a16="http://schemas.microsoft.com/office/drawing/2014/main" id="{C0B3AAA4-7827-4437-BB40-2F578F9B74E1}"/>
              </a:ext>
            </a:extLst>
          </p:cNvPr>
          <p:cNvSpPr txBox="1">
            <a:spLocks noChangeArrowheads="1"/>
          </p:cNvSpPr>
          <p:nvPr/>
        </p:nvSpPr>
        <p:spPr bwMode="auto">
          <a:xfrm>
            <a:off x="2155826" y="4365625"/>
            <a:ext cx="380540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rgbClr val="008000"/>
                </a:solidFill>
                <a:latin typeface="Times New Roman" panose="02020603050405020304" pitchFamily="18" charset="0"/>
              </a:rPr>
              <a:t>3.</a:t>
            </a:r>
            <a:r>
              <a:rPr lang="en-US" altLang="en-US" b="1">
                <a:latin typeface="Times New Roman" panose="02020603050405020304" pitchFamily="18" charset="0"/>
              </a:rPr>
              <a:t>  Try to open up on personal issues.</a:t>
            </a:r>
          </a:p>
        </p:txBody>
      </p:sp>
      <p:sp>
        <p:nvSpPr>
          <p:cNvPr id="202763" name="Text Box 11">
            <a:extLst>
              <a:ext uri="{FF2B5EF4-FFF2-40B4-BE49-F238E27FC236}">
                <a16:creationId xmlns:a16="http://schemas.microsoft.com/office/drawing/2014/main" id="{9E083833-95E5-4286-9701-63D22467D6D5}"/>
              </a:ext>
            </a:extLst>
          </p:cNvPr>
          <p:cNvSpPr txBox="1">
            <a:spLocks noChangeArrowheads="1"/>
          </p:cNvSpPr>
          <p:nvPr/>
        </p:nvSpPr>
        <p:spPr bwMode="auto">
          <a:xfrm>
            <a:off x="2174875" y="5108575"/>
            <a:ext cx="30659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rgbClr val="FF0066"/>
                </a:solidFill>
                <a:latin typeface="Times New Roman" panose="02020603050405020304" pitchFamily="18" charset="0"/>
              </a:rPr>
              <a:t>4.</a:t>
            </a:r>
            <a:r>
              <a:rPr lang="en-US" altLang="en-US" b="1">
                <a:latin typeface="Times New Roman" panose="02020603050405020304" pitchFamily="18" charset="0"/>
              </a:rPr>
              <a:t>  Ask for help if you need it.</a:t>
            </a:r>
          </a:p>
        </p:txBody>
      </p:sp>
      <p:sp>
        <p:nvSpPr>
          <p:cNvPr id="202764" name="Line 12">
            <a:extLst>
              <a:ext uri="{FF2B5EF4-FFF2-40B4-BE49-F238E27FC236}">
                <a16:creationId xmlns:a16="http://schemas.microsoft.com/office/drawing/2014/main" id="{46B3768D-09BF-45F6-A2B7-6A84FE59F30F}"/>
              </a:ext>
            </a:extLst>
          </p:cNvPr>
          <p:cNvSpPr>
            <a:spLocks noChangeShapeType="1"/>
          </p:cNvSpPr>
          <p:nvPr/>
        </p:nvSpPr>
        <p:spPr bwMode="auto">
          <a:xfrm flipV="1">
            <a:off x="2266950" y="1562100"/>
            <a:ext cx="7848600" cy="19050"/>
          </a:xfrm>
          <a:prstGeom prst="line">
            <a:avLst/>
          </a:prstGeom>
          <a:noFill/>
          <a:ln w="76200" cap="rnd">
            <a:solidFill>
              <a:srgbClr val="FF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202765" name="Object 13">
            <a:extLst>
              <a:ext uri="{FF2B5EF4-FFF2-40B4-BE49-F238E27FC236}">
                <a16:creationId xmlns:a16="http://schemas.microsoft.com/office/drawing/2014/main" id="{CA870D36-C2DD-46F8-9E2E-30E5D984184A}"/>
              </a:ext>
            </a:extLst>
          </p:cNvPr>
          <p:cNvGraphicFramePr>
            <a:graphicFrameLocks noChangeAspect="1"/>
          </p:cNvGraphicFramePr>
          <p:nvPr/>
        </p:nvGraphicFramePr>
        <p:xfrm>
          <a:off x="6596064" y="4938714"/>
          <a:ext cx="2238375" cy="1208087"/>
        </p:xfrm>
        <a:graphic>
          <a:graphicData uri="http://schemas.openxmlformats.org/presentationml/2006/ole">
            <mc:AlternateContent xmlns:mc="http://schemas.openxmlformats.org/markup-compatibility/2006">
              <mc:Choice xmlns:v="urn:schemas-microsoft-com:vml" Requires="v">
                <p:oleObj spid="_x0000_s6148" name="Clip" r:id="rId3" imgW="2238840" imgH="1209240" progId="MS_ClipArt_Gallery.2">
                  <p:embed/>
                </p:oleObj>
              </mc:Choice>
              <mc:Fallback>
                <p:oleObj name="Clip" r:id="rId3" imgW="2238840" imgH="1209240" progId="MS_ClipArt_Gallery.2">
                  <p:embed/>
                  <p:pic>
                    <p:nvPicPr>
                      <p:cNvPr id="202765" name="Object 13">
                        <a:extLst>
                          <a:ext uri="{FF2B5EF4-FFF2-40B4-BE49-F238E27FC236}">
                            <a16:creationId xmlns:a16="http://schemas.microsoft.com/office/drawing/2014/main" id="{CA870D36-C2DD-46F8-9E2E-30E5D98418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96064" y="4938714"/>
                        <a:ext cx="2238375" cy="1208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2766" name="AutoShape 14">
            <a:extLst>
              <a:ext uri="{FF2B5EF4-FFF2-40B4-BE49-F238E27FC236}">
                <a16:creationId xmlns:a16="http://schemas.microsoft.com/office/drawing/2014/main" id="{6AEA2F5F-CDDA-4367-922D-FE5A9F727136}"/>
              </a:ext>
            </a:extLst>
          </p:cNvPr>
          <p:cNvSpPr>
            <a:spLocks noChangeArrowheads="1"/>
          </p:cNvSpPr>
          <p:nvPr/>
        </p:nvSpPr>
        <p:spPr bwMode="auto">
          <a:xfrm>
            <a:off x="8039100" y="3771900"/>
            <a:ext cx="2400300" cy="1200150"/>
          </a:xfrm>
          <a:prstGeom prst="wedgeEllipseCallout">
            <a:avLst>
              <a:gd name="adj1" fmla="val -44972"/>
              <a:gd name="adj2" fmla="val 54102"/>
            </a:avLst>
          </a:prstGeom>
          <a:solidFill>
            <a:srgbClr val="FFFFFF"/>
          </a:solidFill>
          <a:ln w="9525">
            <a:solidFill>
              <a:schemeClr val="tx1"/>
            </a:solidFill>
            <a:miter lim="800000"/>
            <a:headEnd/>
            <a:tailEnd/>
          </a:ln>
          <a:effectLst>
            <a:outerShdw dist="91581" dir="3378596" algn="ctr" rotWithShape="0">
              <a:schemeClr val="bg2"/>
            </a:outerShdw>
          </a:effectLst>
        </p:spPr>
        <p:txBody>
          <a:bodyPr wrap="none" anchor="ctr"/>
          <a:lstStyle/>
          <a:p>
            <a:pPr algn="ctr"/>
            <a:r>
              <a:rPr lang="en-US" altLang="en-US" sz="2000">
                <a:latin typeface="Times New Roman" panose="02020603050405020304" pitchFamily="18" charset="0"/>
              </a:rPr>
              <a:t>Can you tell me </a:t>
            </a:r>
          </a:p>
          <a:p>
            <a:pPr algn="ctr"/>
            <a:r>
              <a:rPr lang="en-US" altLang="en-US" sz="2000">
                <a:latin typeface="Times New Roman" panose="02020603050405020304" pitchFamily="18" charset="0"/>
              </a:rPr>
              <a:t>how to get to .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02759"/>
                                        </p:tgtEl>
                                        <p:attrNameLst>
                                          <p:attrName>style.visibility</p:attrName>
                                        </p:attrNameLst>
                                      </p:cBhvr>
                                      <p:to>
                                        <p:strVal val="visible"/>
                                      </p:to>
                                    </p:set>
                                    <p:anim calcmode="lin" valueType="num">
                                      <p:cBhvr additive="base">
                                        <p:cTn id="7" dur="500" fill="hold"/>
                                        <p:tgtEl>
                                          <p:spTgt spid="202759"/>
                                        </p:tgtEl>
                                        <p:attrNameLst>
                                          <p:attrName>ppt_x</p:attrName>
                                        </p:attrNameLst>
                                      </p:cBhvr>
                                      <p:tavLst>
                                        <p:tav tm="0">
                                          <p:val>
                                            <p:strVal val="#ppt_x"/>
                                          </p:val>
                                        </p:tav>
                                        <p:tav tm="100000">
                                          <p:val>
                                            <p:strVal val="#ppt_x"/>
                                          </p:val>
                                        </p:tav>
                                      </p:tavLst>
                                    </p:anim>
                                    <p:anim calcmode="lin" valueType="num">
                                      <p:cBhvr additive="base">
                                        <p:cTn id="8" dur="500" fill="hold"/>
                                        <p:tgtEl>
                                          <p:spTgt spid="202759"/>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202764"/>
                                        </p:tgtEl>
                                        <p:attrNameLst>
                                          <p:attrName>style.visibility</p:attrName>
                                        </p:attrNameLst>
                                      </p:cBhvr>
                                      <p:to>
                                        <p:strVal val="visible"/>
                                      </p:to>
                                    </p:set>
                                    <p:animEffect transition="in" filter="wipe(left)">
                                      <p:cBhvr>
                                        <p:cTn id="12" dur="500"/>
                                        <p:tgtEl>
                                          <p:spTgt spid="202764"/>
                                        </p:tgtEl>
                                      </p:cBhvr>
                                    </p:animEffect>
                                  </p:childTnLst>
                                </p:cTn>
                              </p:par>
                            </p:childTnLst>
                          </p:cTn>
                        </p:par>
                        <p:par>
                          <p:cTn id="13" fill="hold" nodeType="afterGroup">
                            <p:stCondLst>
                              <p:cond delay="1000"/>
                            </p:stCondLst>
                            <p:childTnLst>
                              <p:par>
                                <p:cTn id="14" presetID="4" presetClass="entr" presetSubtype="32" fill="hold" grpId="0" nodeType="afterEffect">
                                  <p:stCondLst>
                                    <p:cond delay="1000"/>
                                  </p:stCondLst>
                                  <p:childTnLst>
                                    <p:set>
                                      <p:cBhvr>
                                        <p:cTn id="15" dur="1" fill="hold">
                                          <p:stCondLst>
                                            <p:cond delay="0"/>
                                          </p:stCondLst>
                                        </p:cTn>
                                        <p:tgtEl>
                                          <p:spTgt spid="202760"/>
                                        </p:tgtEl>
                                        <p:attrNameLst>
                                          <p:attrName>style.visibility</p:attrName>
                                        </p:attrNameLst>
                                      </p:cBhvr>
                                      <p:to>
                                        <p:strVal val="visible"/>
                                      </p:to>
                                    </p:set>
                                    <p:animEffect transition="in" filter="box(out)">
                                      <p:cBhvr>
                                        <p:cTn id="16" dur="500"/>
                                        <p:tgtEl>
                                          <p:spTgt spid="202760"/>
                                        </p:tgtEl>
                                      </p:cBhvr>
                                    </p:animEffect>
                                  </p:childTnLst>
                                </p:cTn>
                              </p:par>
                            </p:childTnLst>
                          </p:cTn>
                        </p:par>
                        <p:par>
                          <p:cTn id="17" fill="hold" nodeType="afterGroup">
                            <p:stCondLst>
                              <p:cond delay="2500"/>
                            </p:stCondLst>
                            <p:childTnLst>
                              <p:par>
                                <p:cTn id="18" presetID="4" presetClass="entr" presetSubtype="32" fill="hold" grpId="0" nodeType="afterEffect">
                                  <p:stCondLst>
                                    <p:cond delay="3000"/>
                                  </p:stCondLst>
                                  <p:childTnLst>
                                    <p:set>
                                      <p:cBhvr>
                                        <p:cTn id="19" dur="1" fill="hold">
                                          <p:stCondLst>
                                            <p:cond delay="0"/>
                                          </p:stCondLst>
                                        </p:cTn>
                                        <p:tgtEl>
                                          <p:spTgt spid="202761"/>
                                        </p:tgtEl>
                                        <p:attrNameLst>
                                          <p:attrName>style.visibility</p:attrName>
                                        </p:attrNameLst>
                                      </p:cBhvr>
                                      <p:to>
                                        <p:strVal val="visible"/>
                                      </p:to>
                                    </p:set>
                                    <p:animEffect transition="in" filter="box(out)">
                                      <p:cBhvr>
                                        <p:cTn id="20" dur="500"/>
                                        <p:tgtEl>
                                          <p:spTgt spid="202761"/>
                                        </p:tgtEl>
                                      </p:cBhvr>
                                    </p:animEffect>
                                  </p:childTnLst>
                                </p:cTn>
                              </p:par>
                            </p:childTnLst>
                          </p:cTn>
                        </p:par>
                        <p:par>
                          <p:cTn id="21" fill="hold" nodeType="afterGroup">
                            <p:stCondLst>
                              <p:cond delay="6000"/>
                            </p:stCondLst>
                            <p:childTnLst>
                              <p:par>
                                <p:cTn id="22" presetID="4" presetClass="entr" presetSubtype="32" fill="hold" grpId="0" nodeType="afterEffect">
                                  <p:stCondLst>
                                    <p:cond delay="3000"/>
                                  </p:stCondLst>
                                  <p:childTnLst>
                                    <p:set>
                                      <p:cBhvr>
                                        <p:cTn id="23" dur="1" fill="hold">
                                          <p:stCondLst>
                                            <p:cond delay="0"/>
                                          </p:stCondLst>
                                        </p:cTn>
                                        <p:tgtEl>
                                          <p:spTgt spid="202762"/>
                                        </p:tgtEl>
                                        <p:attrNameLst>
                                          <p:attrName>style.visibility</p:attrName>
                                        </p:attrNameLst>
                                      </p:cBhvr>
                                      <p:to>
                                        <p:strVal val="visible"/>
                                      </p:to>
                                    </p:set>
                                    <p:animEffect transition="in" filter="box(out)">
                                      <p:cBhvr>
                                        <p:cTn id="24" dur="500"/>
                                        <p:tgtEl>
                                          <p:spTgt spid="202762"/>
                                        </p:tgtEl>
                                      </p:cBhvr>
                                    </p:animEffect>
                                  </p:childTnLst>
                                </p:cTn>
                              </p:par>
                            </p:childTnLst>
                          </p:cTn>
                        </p:par>
                        <p:par>
                          <p:cTn id="25" fill="hold" nodeType="afterGroup">
                            <p:stCondLst>
                              <p:cond delay="9500"/>
                            </p:stCondLst>
                            <p:childTnLst>
                              <p:par>
                                <p:cTn id="26" presetID="4" presetClass="entr" presetSubtype="32" fill="hold" grpId="0" nodeType="afterEffect">
                                  <p:stCondLst>
                                    <p:cond delay="3000"/>
                                  </p:stCondLst>
                                  <p:childTnLst>
                                    <p:set>
                                      <p:cBhvr>
                                        <p:cTn id="27" dur="1" fill="hold">
                                          <p:stCondLst>
                                            <p:cond delay="0"/>
                                          </p:stCondLst>
                                        </p:cTn>
                                        <p:tgtEl>
                                          <p:spTgt spid="202763"/>
                                        </p:tgtEl>
                                        <p:attrNameLst>
                                          <p:attrName>style.visibility</p:attrName>
                                        </p:attrNameLst>
                                      </p:cBhvr>
                                      <p:to>
                                        <p:strVal val="visible"/>
                                      </p:to>
                                    </p:set>
                                    <p:animEffect transition="in" filter="box(out)">
                                      <p:cBhvr>
                                        <p:cTn id="28" dur="500"/>
                                        <p:tgtEl>
                                          <p:spTgt spid="202763"/>
                                        </p:tgtEl>
                                      </p:cBhvr>
                                    </p:animEffect>
                                  </p:childTnLst>
                                </p:cTn>
                              </p:par>
                            </p:childTnLst>
                          </p:cTn>
                        </p:par>
                        <p:par>
                          <p:cTn id="29" fill="hold" nodeType="afterGroup">
                            <p:stCondLst>
                              <p:cond delay="13000"/>
                            </p:stCondLst>
                            <p:childTnLst>
                              <p:par>
                                <p:cTn id="30" presetID="9" presetClass="entr" presetSubtype="0" fill="hold" nodeType="afterEffect">
                                  <p:stCondLst>
                                    <p:cond delay="0"/>
                                  </p:stCondLst>
                                  <p:childTnLst>
                                    <p:set>
                                      <p:cBhvr>
                                        <p:cTn id="31" dur="1" fill="hold">
                                          <p:stCondLst>
                                            <p:cond delay="0"/>
                                          </p:stCondLst>
                                        </p:cTn>
                                        <p:tgtEl>
                                          <p:spTgt spid="202765"/>
                                        </p:tgtEl>
                                        <p:attrNameLst>
                                          <p:attrName>style.visibility</p:attrName>
                                        </p:attrNameLst>
                                      </p:cBhvr>
                                      <p:to>
                                        <p:strVal val="visible"/>
                                      </p:to>
                                    </p:set>
                                    <p:animEffect transition="in" filter="dissolve">
                                      <p:cBhvr>
                                        <p:cTn id="32" dur="500"/>
                                        <p:tgtEl>
                                          <p:spTgt spid="202765"/>
                                        </p:tgtEl>
                                      </p:cBhvr>
                                    </p:animEffect>
                                  </p:childTnLst>
                                </p:cTn>
                              </p:par>
                            </p:childTnLst>
                          </p:cTn>
                        </p:par>
                        <p:par>
                          <p:cTn id="33" fill="hold" nodeType="afterGroup">
                            <p:stCondLst>
                              <p:cond delay="13500"/>
                            </p:stCondLst>
                            <p:childTnLst>
                              <p:par>
                                <p:cTn id="34" presetID="9" presetClass="entr" presetSubtype="0" fill="hold" grpId="0" nodeType="afterEffect">
                                  <p:stCondLst>
                                    <p:cond delay="0"/>
                                  </p:stCondLst>
                                  <p:childTnLst>
                                    <p:set>
                                      <p:cBhvr>
                                        <p:cTn id="35" dur="1" fill="hold">
                                          <p:stCondLst>
                                            <p:cond delay="0"/>
                                          </p:stCondLst>
                                        </p:cTn>
                                        <p:tgtEl>
                                          <p:spTgt spid="202766"/>
                                        </p:tgtEl>
                                        <p:attrNameLst>
                                          <p:attrName>style.visibility</p:attrName>
                                        </p:attrNameLst>
                                      </p:cBhvr>
                                      <p:to>
                                        <p:strVal val="visible"/>
                                      </p:to>
                                    </p:set>
                                    <p:animEffect transition="in" filter="dissolve">
                                      <p:cBhvr>
                                        <p:cTn id="36" dur="500"/>
                                        <p:tgtEl>
                                          <p:spTgt spid="2027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9" grpId="0" autoUpdateAnimBg="0"/>
      <p:bldP spid="202760" grpId="0" autoUpdateAnimBg="0"/>
      <p:bldP spid="202761" grpId="0" autoUpdateAnimBg="0"/>
      <p:bldP spid="202762" grpId="0" autoUpdateAnimBg="0"/>
      <p:bldP spid="202763" grpId="0" autoUpdateAnimBg="0"/>
      <p:bldP spid="202766"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a:extLst>
              <a:ext uri="{FF2B5EF4-FFF2-40B4-BE49-F238E27FC236}">
                <a16:creationId xmlns:a16="http://schemas.microsoft.com/office/drawing/2014/main" id="{FA2FEF1D-13CD-4160-87FE-28A57EF61FAC}"/>
              </a:ext>
            </a:extLst>
          </p:cNvPr>
          <p:cNvSpPr>
            <a:spLocks noGrp="1" noChangeArrowheads="1"/>
          </p:cNvSpPr>
          <p:nvPr>
            <p:ph type="title"/>
          </p:nvPr>
        </p:nvSpPr>
        <p:spPr/>
        <p:txBody>
          <a:bodyPr/>
          <a:lstStyle/>
          <a:p>
            <a:endParaRPr lang="en-US" altLang="en-US"/>
          </a:p>
        </p:txBody>
      </p:sp>
      <p:sp>
        <p:nvSpPr>
          <p:cNvPr id="203779" name="Rectangle 3">
            <a:extLst>
              <a:ext uri="{FF2B5EF4-FFF2-40B4-BE49-F238E27FC236}">
                <a16:creationId xmlns:a16="http://schemas.microsoft.com/office/drawing/2014/main" id="{6F3AC02F-B4AE-4255-8588-52A64EE03924}"/>
              </a:ext>
            </a:extLst>
          </p:cNvPr>
          <p:cNvSpPr>
            <a:spLocks noGrp="1" noChangeArrowheads="1"/>
          </p:cNvSpPr>
          <p:nvPr>
            <p:ph type="body" idx="1"/>
          </p:nvPr>
        </p:nvSpPr>
        <p:spPr/>
        <p:txBody>
          <a:bodyPr/>
          <a:lstStyle/>
          <a:p>
            <a:endParaRPr lang="en-US" altLang="en-US"/>
          </a:p>
        </p:txBody>
      </p:sp>
      <p:sp>
        <p:nvSpPr>
          <p:cNvPr id="203780" name="Oval 4">
            <a:extLst>
              <a:ext uri="{FF2B5EF4-FFF2-40B4-BE49-F238E27FC236}">
                <a16:creationId xmlns:a16="http://schemas.microsoft.com/office/drawing/2014/main" id="{E2F431BE-808E-46A4-9DFA-EB76958327D0}"/>
              </a:ext>
            </a:extLst>
          </p:cNvPr>
          <p:cNvSpPr>
            <a:spLocks noChangeArrowheads="1"/>
          </p:cNvSpPr>
          <p:nvPr/>
        </p:nvSpPr>
        <p:spPr bwMode="auto">
          <a:xfrm>
            <a:off x="8115300" y="3429000"/>
            <a:ext cx="2171700" cy="2724150"/>
          </a:xfrm>
          <a:prstGeom prst="ellipse">
            <a:avLst/>
          </a:prstGeom>
          <a:solidFill>
            <a:srgbClr val="FF0066">
              <a:alpha val="50000"/>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03781" name="Group 5">
            <a:extLst>
              <a:ext uri="{FF2B5EF4-FFF2-40B4-BE49-F238E27FC236}">
                <a16:creationId xmlns:a16="http://schemas.microsoft.com/office/drawing/2014/main" id="{313CBFA2-B5B8-48AE-A00F-12A7C1FB4FD9}"/>
              </a:ext>
            </a:extLst>
          </p:cNvPr>
          <p:cNvGrpSpPr>
            <a:grpSpLocks/>
          </p:cNvGrpSpPr>
          <p:nvPr/>
        </p:nvGrpSpPr>
        <p:grpSpPr bwMode="auto">
          <a:xfrm>
            <a:off x="1524000" y="0"/>
            <a:ext cx="9144000" cy="6858000"/>
            <a:chOff x="0" y="0"/>
            <a:chExt cx="5760" cy="4320"/>
          </a:xfrm>
        </p:grpSpPr>
        <p:sp>
          <p:nvSpPr>
            <p:cNvPr id="203782" name="Rectangle 6">
              <a:extLst>
                <a:ext uri="{FF2B5EF4-FFF2-40B4-BE49-F238E27FC236}">
                  <a16:creationId xmlns:a16="http://schemas.microsoft.com/office/drawing/2014/main" id="{5107F2EB-164C-436C-A331-FEB31CC27B0F}"/>
                </a:ext>
              </a:extLst>
            </p:cNvPr>
            <p:cNvSpPr>
              <a:spLocks noChangeArrowheads="1"/>
            </p:cNvSpPr>
            <p:nvPr/>
          </p:nvSpPr>
          <p:spPr bwMode="auto">
            <a:xfrm>
              <a:off x="0" y="0"/>
              <a:ext cx="5760" cy="4320"/>
            </a:xfrm>
            <a:prstGeom prst="rect">
              <a:avLst/>
            </a:prstGeom>
            <a:noFill/>
            <a:ln w="127000">
              <a:solidFill>
                <a:srgbClr val="33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3783" name="Rectangle 7">
              <a:extLst>
                <a:ext uri="{FF2B5EF4-FFF2-40B4-BE49-F238E27FC236}">
                  <a16:creationId xmlns:a16="http://schemas.microsoft.com/office/drawing/2014/main" id="{F6590D8B-5DDC-48AF-980E-BF00FC131FF4}"/>
                </a:ext>
              </a:extLst>
            </p:cNvPr>
            <p:cNvSpPr>
              <a:spLocks noChangeArrowheads="1"/>
            </p:cNvSpPr>
            <p:nvPr/>
          </p:nvSpPr>
          <p:spPr bwMode="auto">
            <a:xfrm>
              <a:off x="72" y="72"/>
              <a:ext cx="5592" cy="4176"/>
            </a:xfrm>
            <a:prstGeom prst="rect">
              <a:avLst/>
            </a:prstGeom>
            <a:noFill/>
            <a:ln w="57150">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3784" name="Text Box 8">
            <a:extLst>
              <a:ext uri="{FF2B5EF4-FFF2-40B4-BE49-F238E27FC236}">
                <a16:creationId xmlns:a16="http://schemas.microsoft.com/office/drawing/2014/main" id="{89B3BEFC-6603-4B8F-8C6E-6F204E904F56}"/>
              </a:ext>
            </a:extLst>
          </p:cNvPr>
          <p:cNvSpPr txBox="1">
            <a:spLocks noChangeArrowheads="1"/>
          </p:cNvSpPr>
          <p:nvPr/>
        </p:nvSpPr>
        <p:spPr bwMode="auto">
          <a:xfrm>
            <a:off x="2079626" y="1676400"/>
            <a:ext cx="354680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rgbClr val="000099"/>
                </a:solidFill>
                <a:latin typeface="Times New Roman" panose="02020603050405020304" pitchFamily="18" charset="0"/>
              </a:rPr>
              <a:t>1.</a:t>
            </a:r>
            <a:r>
              <a:rPr lang="en-US" altLang="en-US" b="1">
                <a:latin typeface="Times New Roman" panose="02020603050405020304" pitchFamily="18" charset="0"/>
              </a:rPr>
              <a:t>  Look people directly in the eye.</a:t>
            </a:r>
          </a:p>
        </p:txBody>
      </p:sp>
      <p:sp>
        <p:nvSpPr>
          <p:cNvPr id="203785" name="Text Box 9">
            <a:extLst>
              <a:ext uri="{FF2B5EF4-FFF2-40B4-BE49-F238E27FC236}">
                <a16:creationId xmlns:a16="http://schemas.microsoft.com/office/drawing/2014/main" id="{7609E01A-9FCF-4548-80CE-CAE9D0CBF3A6}"/>
              </a:ext>
            </a:extLst>
          </p:cNvPr>
          <p:cNvSpPr txBox="1">
            <a:spLocks noChangeArrowheads="1"/>
          </p:cNvSpPr>
          <p:nvPr/>
        </p:nvSpPr>
        <p:spPr bwMode="auto">
          <a:xfrm>
            <a:off x="2041525" y="2479676"/>
            <a:ext cx="74945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0066"/>
                </a:solidFill>
              </a:rPr>
              <a:t>2.</a:t>
            </a:r>
            <a:r>
              <a:rPr lang="en-US" altLang="en-US" b="1"/>
              <a:t>  If men interrupt conversations, assertively direct the conversation back. </a:t>
            </a:r>
          </a:p>
        </p:txBody>
      </p:sp>
      <p:sp>
        <p:nvSpPr>
          <p:cNvPr id="203786" name="Text Box 10">
            <a:extLst>
              <a:ext uri="{FF2B5EF4-FFF2-40B4-BE49-F238E27FC236}">
                <a16:creationId xmlns:a16="http://schemas.microsoft.com/office/drawing/2014/main" id="{439726C6-380E-4C0C-AAC7-1567DFE08219}"/>
              </a:ext>
            </a:extLst>
          </p:cNvPr>
          <p:cNvSpPr txBox="1">
            <a:spLocks noChangeArrowheads="1"/>
          </p:cNvSpPr>
          <p:nvPr/>
        </p:nvSpPr>
        <p:spPr bwMode="auto">
          <a:xfrm>
            <a:off x="2041525" y="3505200"/>
            <a:ext cx="45599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rgbClr val="FFCC00"/>
                </a:solidFill>
                <a:latin typeface="Times New Roman" panose="02020603050405020304" pitchFamily="18" charset="0"/>
              </a:rPr>
              <a:t>3.</a:t>
            </a:r>
            <a:r>
              <a:rPr lang="en-US" altLang="en-US" b="1">
                <a:latin typeface="Times New Roman" panose="02020603050405020304" pitchFamily="18" charset="0"/>
              </a:rPr>
              <a:t>  Do not over-apologize for your behaviors.</a:t>
            </a:r>
          </a:p>
        </p:txBody>
      </p:sp>
      <p:sp>
        <p:nvSpPr>
          <p:cNvPr id="203787" name="Text Box 11">
            <a:extLst>
              <a:ext uri="{FF2B5EF4-FFF2-40B4-BE49-F238E27FC236}">
                <a16:creationId xmlns:a16="http://schemas.microsoft.com/office/drawing/2014/main" id="{153D4ECD-3B11-45D6-949B-05F1118F157D}"/>
              </a:ext>
            </a:extLst>
          </p:cNvPr>
          <p:cNvSpPr txBox="1">
            <a:spLocks noChangeArrowheads="1"/>
          </p:cNvSpPr>
          <p:nvPr/>
        </p:nvSpPr>
        <p:spPr bwMode="auto">
          <a:xfrm>
            <a:off x="2041525" y="4343401"/>
            <a:ext cx="56149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0050" indent="-400050">
              <a:defRPr sz="2400">
                <a:solidFill>
                  <a:schemeClr val="tx1"/>
                </a:solidFill>
                <a:latin typeface="Times New Roman" panose="02020603050405020304" pitchFamily="18" charset="0"/>
              </a:defRPr>
            </a:lvl1pPr>
            <a:lvl2pPr marL="5143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rPr>
              <a:t>4.</a:t>
            </a:r>
            <a:r>
              <a:rPr lang="en-US" altLang="en-US" b="1"/>
              <a:t>  Talk more often about current events, less about people.</a:t>
            </a:r>
          </a:p>
        </p:txBody>
      </p:sp>
      <p:sp>
        <p:nvSpPr>
          <p:cNvPr id="203788" name="Line 12">
            <a:extLst>
              <a:ext uri="{FF2B5EF4-FFF2-40B4-BE49-F238E27FC236}">
                <a16:creationId xmlns:a16="http://schemas.microsoft.com/office/drawing/2014/main" id="{E42C8DEB-4E60-4A04-8891-5D21808CA6B0}"/>
              </a:ext>
            </a:extLst>
          </p:cNvPr>
          <p:cNvSpPr>
            <a:spLocks noChangeShapeType="1"/>
          </p:cNvSpPr>
          <p:nvPr/>
        </p:nvSpPr>
        <p:spPr bwMode="auto">
          <a:xfrm>
            <a:off x="2057400" y="1466850"/>
            <a:ext cx="7810500" cy="19050"/>
          </a:xfrm>
          <a:prstGeom prst="line">
            <a:avLst/>
          </a:prstGeom>
          <a:noFill/>
          <a:ln w="76200" cap="rnd">
            <a:solidFill>
              <a:srgbClr val="FF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3789" name="Text Box 13">
            <a:extLst>
              <a:ext uri="{FF2B5EF4-FFF2-40B4-BE49-F238E27FC236}">
                <a16:creationId xmlns:a16="http://schemas.microsoft.com/office/drawing/2014/main" id="{11E9D600-B6F7-4368-98C3-02EA71E1E030}"/>
              </a:ext>
            </a:extLst>
          </p:cNvPr>
          <p:cNvSpPr txBox="1">
            <a:spLocks noChangeArrowheads="1"/>
          </p:cNvSpPr>
          <p:nvPr/>
        </p:nvSpPr>
        <p:spPr bwMode="auto">
          <a:xfrm>
            <a:off x="1965326" y="373063"/>
            <a:ext cx="756761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b="1">
                <a:solidFill>
                  <a:srgbClr val="008000"/>
                </a:solidFill>
                <a:latin typeface="Arial Black" panose="020B0A04020102020204" pitchFamily="34" charset="0"/>
              </a:rPr>
              <a:t>Gender-Busting Communication Hints (for Females)</a:t>
            </a:r>
          </a:p>
        </p:txBody>
      </p:sp>
      <p:graphicFrame>
        <p:nvGraphicFramePr>
          <p:cNvPr id="203790" name="Object 14">
            <a:extLst>
              <a:ext uri="{FF2B5EF4-FFF2-40B4-BE49-F238E27FC236}">
                <a16:creationId xmlns:a16="http://schemas.microsoft.com/office/drawing/2014/main" id="{F73951B8-A8B2-4AFE-991A-1EF4B9A18C63}"/>
              </a:ext>
            </a:extLst>
          </p:cNvPr>
          <p:cNvGraphicFramePr>
            <a:graphicFrameLocks noChangeAspect="1"/>
          </p:cNvGraphicFramePr>
          <p:nvPr/>
        </p:nvGraphicFramePr>
        <p:xfrm>
          <a:off x="7967663" y="3530600"/>
          <a:ext cx="2362200" cy="2387600"/>
        </p:xfrm>
        <a:graphic>
          <a:graphicData uri="http://schemas.openxmlformats.org/presentationml/2006/ole">
            <mc:AlternateContent xmlns:mc="http://schemas.openxmlformats.org/markup-compatibility/2006">
              <mc:Choice xmlns:v="urn:schemas-microsoft-com:vml" Requires="v">
                <p:oleObj spid="_x0000_s7172" name="Clip" r:id="rId3" imgW="6287040" imgH="6348960" progId="MS_ClipArt_Gallery.2">
                  <p:embed/>
                </p:oleObj>
              </mc:Choice>
              <mc:Fallback>
                <p:oleObj name="Clip" r:id="rId3" imgW="6287040" imgH="6348960" progId="MS_ClipArt_Gallery.2">
                  <p:embed/>
                  <p:pic>
                    <p:nvPicPr>
                      <p:cNvPr id="203790" name="Object 14">
                        <a:extLst>
                          <a:ext uri="{FF2B5EF4-FFF2-40B4-BE49-F238E27FC236}">
                            <a16:creationId xmlns:a16="http://schemas.microsoft.com/office/drawing/2014/main" id="{F73951B8-A8B2-4AFE-991A-1EF4B9A18C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67663" y="3530600"/>
                        <a:ext cx="2362200" cy="2387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03789"/>
                                        </p:tgtEl>
                                        <p:attrNameLst>
                                          <p:attrName>style.visibility</p:attrName>
                                        </p:attrNameLst>
                                      </p:cBhvr>
                                      <p:to>
                                        <p:strVal val="visible"/>
                                      </p:to>
                                    </p:set>
                                    <p:anim calcmode="lin" valueType="num">
                                      <p:cBhvr additive="base">
                                        <p:cTn id="7" dur="500" fill="hold"/>
                                        <p:tgtEl>
                                          <p:spTgt spid="203789"/>
                                        </p:tgtEl>
                                        <p:attrNameLst>
                                          <p:attrName>ppt_x</p:attrName>
                                        </p:attrNameLst>
                                      </p:cBhvr>
                                      <p:tavLst>
                                        <p:tav tm="0">
                                          <p:val>
                                            <p:strVal val="#ppt_x"/>
                                          </p:val>
                                        </p:tav>
                                        <p:tav tm="100000">
                                          <p:val>
                                            <p:strVal val="#ppt_x"/>
                                          </p:val>
                                        </p:tav>
                                      </p:tavLst>
                                    </p:anim>
                                    <p:anim calcmode="lin" valueType="num">
                                      <p:cBhvr additive="base">
                                        <p:cTn id="8" dur="500" fill="hold"/>
                                        <p:tgtEl>
                                          <p:spTgt spid="203789"/>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203788"/>
                                        </p:tgtEl>
                                        <p:attrNameLst>
                                          <p:attrName>style.visibility</p:attrName>
                                        </p:attrNameLst>
                                      </p:cBhvr>
                                      <p:to>
                                        <p:strVal val="visible"/>
                                      </p:to>
                                    </p:set>
                                    <p:animEffect transition="in" filter="wipe(left)">
                                      <p:cBhvr>
                                        <p:cTn id="12" dur="500"/>
                                        <p:tgtEl>
                                          <p:spTgt spid="203788"/>
                                        </p:tgtEl>
                                      </p:cBhvr>
                                    </p:animEffect>
                                  </p:childTnLst>
                                </p:cTn>
                              </p:par>
                            </p:childTnLst>
                          </p:cTn>
                        </p:par>
                        <p:par>
                          <p:cTn id="13" fill="hold" nodeType="afterGroup">
                            <p:stCondLst>
                              <p:cond delay="1000"/>
                            </p:stCondLst>
                            <p:childTnLst>
                              <p:par>
                                <p:cTn id="14" presetID="2" presetClass="entr" presetSubtype="8" fill="hold" grpId="0" nodeType="afterEffect">
                                  <p:stCondLst>
                                    <p:cond delay="2000"/>
                                  </p:stCondLst>
                                  <p:childTnLst>
                                    <p:set>
                                      <p:cBhvr>
                                        <p:cTn id="15" dur="1" fill="hold">
                                          <p:stCondLst>
                                            <p:cond delay="0"/>
                                          </p:stCondLst>
                                        </p:cTn>
                                        <p:tgtEl>
                                          <p:spTgt spid="203784"/>
                                        </p:tgtEl>
                                        <p:attrNameLst>
                                          <p:attrName>style.visibility</p:attrName>
                                        </p:attrNameLst>
                                      </p:cBhvr>
                                      <p:to>
                                        <p:strVal val="visible"/>
                                      </p:to>
                                    </p:set>
                                    <p:anim calcmode="lin" valueType="num">
                                      <p:cBhvr additive="base">
                                        <p:cTn id="16" dur="500" fill="hold"/>
                                        <p:tgtEl>
                                          <p:spTgt spid="203784"/>
                                        </p:tgtEl>
                                        <p:attrNameLst>
                                          <p:attrName>ppt_x</p:attrName>
                                        </p:attrNameLst>
                                      </p:cBhvr>
                                      <p:tavLst>
                                        <p:tav tm="0">
                                          <p:val>
                                            <p:strVal val="0-#ppt_w/2"/>
                                          </p:val>
                                        </p:tav>
                                        <p:tav tm="100000">
                                          <p:val>
                                            <p:strVal val="#ppt_x"/>
                                          </p:val>
                                        </p:tav>
                                      </p:tavLst>
                                    </p:anim>
                                    <p:anim calcmode="lin" valueType="num">
                                      <p:cBhvr additive="base">
                                        <p:cTn id="17" dur="500" fill="hold"/>
                                        <p:tgtEl>
                                          <p:spTgt spid="203784"/>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3500"/>
                            </p:stCondLst>
                            <p:childTnLst>
                              <p:par>
                                <p:cTn id="19" presetID="2" presetClass="entr" presetSubtype="8" fill="hold" grpId="0" nodeType="afterEffect">
                                  <p:stCondLst>
                                    <p:cond delay="3000"/>
                                  </p:stCondLst>
                                  <p:childTnLst>
                                    <p:set>
                                      <p:cBhvr>
                                        <p:cTn id="20" dur="1" fill="hold">
                                          <p:stCondLst>
                                            <p:cond delay="0"/>
                                          </p:stCondLst>
                                        </p:cTn>
                                        <p:tgtEl>
                                          <p:spTgt spid="203785"/>
                                        </p:tgtEl>
                                        <p:attrNameLst>
                                          <p:attrName>style.visibility</p:attrName>
                                        </p:attrNameLst>
                                      </p:cBhvr>
                                      <p:to>
                                        <p:strVal val="visible"/>
                                      </p:to>
                                    </p:set>
                                    <p:anim calcmode="lin" valueType="num">
                                      <p:cBhvr additive="base">
                                        <p:cTn id="21" dur="500" fill="hold"/>
                                        <p:tgtEl>
                                          <p:spTgt spid="203785"/>
                                        </p:tgtEl>
                                        <p:attrNameLst>
                                          <p:attrName>ppt_x</p:attrName>
                                        </p:attrNameLst>
                                      </p:cBhvr>
                                      <p:tavLst>
                                        <p:tav tm="0">
                                          <p:val>
                                            <p:strVal val="0-#ppt_w/2"/>
                                          </p:val>
                                        </p:tav>
                                        <p:tav tm="100000">
                                          <p:val>
                                            <p:strVal val="#ppt_x"/>
                                          </p:val>
                                        </p:tav>
                                      </p:tavLst>
                                    </p:anim>
                                    <p:anim calcmode="lin" valueType="num">
                                      <p:cBhvr additive="base">
                                        <p:cTn id="22" dur="500" fill="hold"/>
                                        <p:tgtEl>
                                          <p:spTgt spid="203785"/>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7000"/>
                            </p:stCondLst>
                            <p:childTnLst>
                              <p:par>
                                <p:cTn id="24" presetID="2" presetClass="entr" presetSubtype="8" fill="hold" grpId="0" nodeType="afterEffect">
                                  <p:stCondLst>
                                    <p:cond delay="3000"/>
                                  </p:stCondLst>
                                  <p:childTnLst>
                                    <p:set>
                                      <p:cBhvr>
                                        <p:cTn id="25" dur="1" fill="hold">
                                          <p:stCondLst>
                                            <p:cond delay="0"/>
                                          </p:stCondLst>
                                        </p:cTn>
                                        <p:tgtEl>
                                          <p:spTgt spid="203786"/>
                                        </p:tgtEl>
                                        <p:attrNameLst>
                                          <p:attrName>style.visibility</p:attrName>
                                        </p:attrNameLst>
                                      </p:cBhvr>
                                      <p:to>
                                        <p:strVal val="visible"/>
                                      </p:to>
                                    </p:set>
                                    <p:anim calcmode="lin" valueType="num">
                                      <p:cBhvr additive="base">
                                        <p:cTn id="26" dur="500" fill="hold"/>
                                        <p:tgtEl>
                                          <p:spTgt spid="203786"/>
                                        </p:tgtEl>
                                        <p:attrNameLst>
                                          <p:attrName>ppt_x</p:attrName>
                                        </p:attrNameLst>
                                      </p:cBhvr>
                                      <p:tavLst>
                                        <p:tav tm="0">
                                          <p:val>
                                            <p:strVal val="0-#ppt_w/2"/>
                                          </p:val>
                                        </p:tav>
                                        <p:tav tm="100000">
                                          <p:val>
                                            <p:strVal val="#ppt_x"/>
                                          </p:val>
                                        </p:tav>
                                      </p:tavLst>
                                    </p:anim>
                                    <p:anim calcmode="lin" valueType="num">
                                      <p:cBhvr additive="base">
                                        <p:cTn id="27" dur="500" fill="hold"/>
                                        <p:tgtEl>
                                          <p:spTgt spid="203786"/>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10500"/>
                            </p:stCondLst>
                            <p:childTnLst>
                              <p:par>
                                <p:cTn id="29" presetID="2" presetClass="entr" presetSubtype="8" fill="hold" grpId="0" nodeType="afterEffect">
                                  <p:stCondLst>
                                    <p:cond delay="3000"/>
                                  </p:stCondLst>
                                  <p:childTnLst>
                                    <p:set>
                                      <p:cBhvr>
                                        <p:cTn id="30" dur="1" fill="hold">
                                          <p:stCondLst>
                                            <p:cond delay="0"/>
                                          </p:stCondLst>
                                        </p:cTn>
                                        <p:tgtEl>
                                          <p:spTgt spid="203787"/>
                                        </p:tgtEl>
                                        <p:attrNameLst>
                                          <p:attrName>style.visibility</p:attrName>
                                        </p:attrNameLst>
                                      </p:cBhvr>
                                      <p:to>
                                        <p:strVal val="visible"/>
                                      </p:to>
                                    </p:set>
                                    <p:anim calcmode="lin" valueType="num">
                                      <p:cBhvr additive="base">
                                        <p:cTn id="31" dur="500" fill="hold"/>
                                        <p:tgtEl>
                                          <p:spTgt spid="203787"/>
                                        </p:tgtEl>
                                        <p:attrNameLst>
                                          <p:attrName>ppt_x</p:attrName>
                                        </p:attrNameLst>
                                      </p:cBhvr>
                                      <p:tavLst>
                                        <p:tav tm="0">
                                          <p:val>
                                            <p:strVal val="0-#ppt_w/2"/>
                                          </p:val>
                                        </p:tav>
                                        <p:tav tm="100000">
                                          <p:val>
                                            <p:strVal val="#ppt_x"/>
                                          </p:val>
                                        </p:tav>
                                      </p:tavLst>
                                    </p:anim>
                                    <p:anim calcmode="lin" valueType="num">
                                      <p:cBhvr additive="base">
                                        <p:cTn id="32" dur="500" fill="hold"/>
                                        <p:tgtEl>
                                          <p:spTgt spid="2037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84" grpId="0" autoUpdateAnimBg="0"/>
      <p:bldP spid="203785" grpId="0" autoUpdateAnimBg="0"/>
      <p:bldP spid="203786" grpId="0" autoUpdateAnimBg="0"/>
      <p:bldP spid="203787" grpId="0" autoUpdateAnimBg="0"/>
      <p:bldP spid="203789"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a:extLst>
              <a:ext uri="{FF2B5EF4-FFF2-40B4-BE49-F238E27FC236}">
                <a16:creationId xmlns:a16="http://schemas.microsoft.com/office/drawing/2014/main" id="{AF71E067-74A5-41B6-BBA9-53A0CACB8F37}"/>
              </a:ext>
            </a:extLst>
          </p:cNvPr>
          <p:cNvSpPr>
            <a:spLocks noGrp="1" noChangeArrowheads="1"/>
          </p:cNvSpPr>
          <p:nvPr>
            <p:ph type="title"/>
          </p:nvPr>
        </p:nvSpPr>
        <p:spPr>
          <a:xfrm>
            <a:off x="2195513" y="276225"/>
            <a:ext cx="7772400" cy="1143000"/>
          </a:xfrm>
        </p:spPr>
        <p:txBody>
          <a:bodyPr/>
          <a:lstStyle/>
          <a:p>
            <a:r>
              <a:rPr lang="en-US" altLang="en-US" sz="3600" b="1">
                <a:solidFill>
                  <a:srgbClr val="6600CC"/>
                </a:solidFill>
              </a:rPr>
              <a:t>Gender Differences in Aggression</a:t>
            </a:r>
          </a:p>
        </p:txBody>
      </p:sp>
      <p:sp>
        <p:nvSpPr>
          <p:cNvPr id="310275" name="Rectangle 3">
            <a:extLst>
              <a:ext uri="{FF2B5EF4-FFF2-40B4-BE49-F238E27FC236}">
                <a16:creationId xmlns:a16="http://schemas.microsoft.com/office/drawing/2014/main" id="{46ACFFF4-1853-4E5D-932F-DC98FAEC956A}"/>
              </a:ext>
            </a:extLst>
          </p:cNvPr>
          <p:cNvSpPr>
            <a:spLocks noChangeArrowheads="1"/>
          </p:cNvSpPr>
          <p:nvPr/>
        </p:nvSpPr>
        <p:spPr bwMode="auto">
          <a:xfrm>
            <a:off x="2195513" y="1600200"/>
            <a:ext cx="77724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1036638" indent="-45720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531938" indent="-3810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989138" indent="-3429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446338" indent="-3429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9035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33607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8179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42751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buFont typeface="Wingdings" panose="05000000000000000000" pitchFamily="2" charset="2"/>
              <a:buNone/>
            </a:pPr>
            <a:r>
              <a:rPr lang="en-US" altLang="en-US" sz="2800"/>
              <a:t>Men express themselves and behave </a:t>
            </a:r>
          </a:p>
          <a:p>
            <a:pPr algn="ctr" eaLnBrk="1" hangingPunct="1">
              <a:buFont typeface="Wingdings" panose="05000000000000000000" pitchFamily="2" charset="2"/>
              <a:buNone/>
            </a:pPr>
            <a:r>
              <a:rPr lang="en-US" altLang="en-US" sz="2800"/>
              <a:t>in more aggressive ways than do women. </a:t>
            </a:r>
          </a:p>
          <a:p>
            <a:pPr algn="ctr" eaLnBrk="1" hangingPunct="1">
              <a:buFont typeface="Wingdings" panose="05000000000000000000" pitchFamily="2" charset="2"/>
              <a:buNone/>
            </a:pPr>
            <a:r>
              <a:rPr lang="en-US" altLang="en-US" sz="2800"/>
              <a:t>This aggression gender gap appears </a:t>
            </a:r>
          </a:p>
          <a:p>
            <a:pPr algn="ctr" eaLnBrk="1" hangingPunct="1">
              <a:buFont typeface="Wingdings" panose="05000000000000000000" pitchFamily="2" charset="2"/>
              <a:buNone/>
            </a:pPr>
            <a:r>
              <a:rPr lang="en-US" altLang="en-US" sz="2800"/>
              <a:t>in many cultures and at various ages. </a:t>
            </a:r>
          </a:p>
        </p:txBody>
      </p:sp>
      <p:sp>
        <p:nvSpPr>
          <p:cNvPr id="310276" name="Rectangle 4">
            <a:extLst>
              <a:ext uri="{FF2B5EF4-FFF2-40B4-BE49-F238E27FC236}">
                <a16:creationId xmlns:a16="http://schemas.microsoft.com/office/drawing/2014/main" id="{EDDC0EC4-B87E-4E00-A139-530FA73427C0}"/>
              </a:ext>
            </a:extLst>
          </p:cNvPr>
          <p:cNvSpPr>
            <a:spLocks noChangeArrowheads="1"/>
          </p:cNvSpPr>
          <p:nvPr/>
        </p:nvSpPr>
        <p:spPr bwMode="auto">
          <a:xfrm>
            <a:off x="2286000" y="4343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1036638" indent="-45720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531938" indent="-3810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989138" indent="-3429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446338" indent="-3429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9035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33607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8179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42751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buFont typeface="Wingdings" panose="05000000000000000000" pitchFamily="2" charset="2"/>
              <a:buNone/>
            </a:pPr>
            <a:r>
              <a:rPr lang="en-US" altLang="en-US" sz="2800"/>
              <a:t>In males, the nature of this aggression </a:t>
            </a:r>
          </a:p>
          <a:p>
            <a:pPr algn="ctr" eaLnBrk="1" hangingPunct="1">
              <a:buFont typeface="Wingdings" panose="05000000000000000000" pitchFamily="2" charset="2"/>
              <a:buNone/>
            </a:pPr>
            <a:r>
              <a:rPr lang="en-US" altLang="en-US" sz="2800"/>
              <a:t>is physical.</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a:extLst>
              <a:ext uri="{FF2B5EF4-FFF2-40B4-BE49-F238E27FC236}">
                <a16:creationId xmlns:a16="http://schemas.microsoft.com/office/drawing/2014/main" id="{2812713A-CD6D-4B6B-BC7B-2573A9DF36A6}"/>
              </a:ext>
            </a:extLst>
          </p:cNvPr>
          <p:cNvSpPr>
            <a:spLocks noGrp="1" noChangeArrowheads="1"/>
          </p:cNvSpPr>
          <p:nvPr>
            <p:ph type="title"/>
          </p:nvPr>
        </p:nvSpPr>
        <p:spPr>
          <a:xfrm>
            <a:off x="2195513" y="276225"/>
            <a:ext cx="7772400" cy="1143000"/>
          </a:xfrm>
        </p:spPr>
        <p:txBody>
          <a:bodyPr/>
          <a:lstStyle/>
          <a:p>
            <a:r>
              <a:rPr lang="en-US" altLang="en-US" sz="3600" b="1">
                <a:solidFill>
                  <a:srgbClr val="6600CC"/>
                </a:solidFill>
              </a:rPr>
              <a:t>Gender and Social Power</a:t>
            </a:r>
          </a:p>
        </p:txBody>
      </p:sp>
      <p:sp>
        <p:nvSpPr>
          <p:cNvPr id="312323" name="Rectangle 3">
            <a:extLst>
              <a:ext uri="{FF2B5EF4-FFF2-40B4-BE49-F238E27FC236}">
                <a16:creationId xmlns:a16="http://schemas.microsoft.com/office/drawing/2014/main" id="{EEEC4C6E-A434-4AB2-8C48-2E81CA4B1ED9}"/>
              </a:ext>
            </a:extLst>
          </p:cNvPr>
          <p:cNvSpPr>
            <a:spLocks noChangeArrowheads="1"/>
          </p:cNvSpPr>
          <p:nvPr/>
        </p:nvSpPr>
        <p:spPr bwMode="auto">
          <a:xfrm>
            <a:off x="2195513" y="1600200"/>
            <a:ext cx="7772400" cy="498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1036638" indent="-45720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531938" indent="-3810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989138" indent="-3429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446338" indent="-3429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9035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33607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8179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42751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buFont typeface="Wingdings" panose="05000000000000000000" pitchFamily="2" charset="2"/>
              <a:buNone/>
            </a:pPr>
            <a:r>
              <a:rPr lang="en-US" altLang="en-US" sz="2800" u="sng" dirty="0"/>
              <a:t>In most societies, men are socially dominant and are perceived as such. </a:t>
            </a:r>
          </a:p>
          <a:p>
            <a:pPr fontAlgn="base"/>
            <a:r>
              <a:rPr lang="en-US" sz="2000" dirty="0"/>
              <a:t>Only 22.8 per cent of all national parliamentarians were women as of June 2016, a slow increase from 11.3 per cent in 1995.</a:t>
            </a:r>
          </a:p>
          <a:p>
            <a:pPr fontAlgn="base"/>
            <a:r>
              <a:rPr lang="en-US" sz="2000" dirty="0"/>
              <a:t>As of October 2017, 11 women are serving as Head of State and 12 are serving as Head of Government.</a:t>
            </a:r>
          </a:p>
          <a:p>
            <a:pPr fontAlgn="base"/>
            <a:r>
              <a:rPr lang="en-US" sz="2000" dirty="0"/>
              <a:t>Rwanda had the highest number of women parliamentarians worldwide. Women there have won 63.8 per cent of seats in the lower house.</a:t>
            </a:r>
          </a:p>
          <a:p>
            <a:pPr fontAlgn="base"/>
            <a:r>
              <a:rPr lang="en-US" sz="2000" dirty="0"/>
              <a:t>Globally, there are 38 States in which women account for less than 10 per cent of parliamentarians in single or lower houses, as of June 2016, including 4 chambers with no women at all</a:t>
            </a:r>
          </a:p>
          <a:p>
            <a:pPr eaLnBrk="1" hangingPunct="1">
              <a:buFont typeface="Wingdings" panose="05000000000000000000" pitchFamily="2" charset="2"/>
              <a:buNone/>
            </a:pPr>
            <a:endParaRPr lang="en-US" altLang="en-US" sz="2800" dirty="0"/>
          </a:p>
          <a:p>
            <a:pPr algn="ctr" eaLnBrk="1" hangingPunct="1">
              <a:buFont typeface="Wingdings" panose="05000000000000000000" pitchFamily="2" charset="2"/>
              <a:buNone/>
            </a:pPr>
            <a:endParaRPr lang="en-US" altLang="en-US" sz="2800" dirty="0"/>
          </a:p>
        </p:txBody>
      </p:sp>
      <p:sp>
        <p:nvSpPr>
          <p:cNvPr id="312324" name="Rectangle 4">
            <a:extLst>
              <a:ext uri="{FF2B5EF4-FFF2-40B4-BE49-F238E27FC236}">
                <a16:creationId xmlns:a16="http://schemas.microsoft.com/office/drawing/2014/main" id="{7F39795A-7473-4580-8B5D-5B378FDE8362}"/>
              </a:ext>
            </a:extLst>
          </p:cNvPr>
          <p:cNvSpPr>
            <a:spLocks noChangeArrowheads="1"/>
          </p:cNvSpPr>
          <p:nvPr/>
        </p:nvSpPr>
        <p:spPr bwMode="auto">
          <a:xfrm>
            <a:off x="2195513" y="2523744"/>
            <a:ext cx="7772400" cy="2505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1036638" indent="-45720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531938" indent="-3810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989138" indent="-3429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446338" indent="-3429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9035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33607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8179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42751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buFont typeface="Wingdings" panose="05000000000000000000" pitchFamily="2" charset="2"/>
              <a:buNone/>
            </a:pPr>
            <a:endParaRPr lang="en-US" altLang="en-US" sz="2800" dirty="0"/>
          </a:p>
        </p:txBody>
      </p:sp>
      <p:sp>
        <p:nvSpPr>
          <p:cNvPr id="2" name="Footer Placeholder 1">
            <a:extLst>
              <a:ext uri="{FF2B5EF4-FFF2-40B4-BE49-F238E27FC236}">
                <a16:creationId xmlns:a16="http://schemas.microsoft.com/office/drawing/2014/main" id="{BAAD3643-7CBB-419D-A34B-4790A0CF8FAD}"/>
              </a:ext>
            </a:extLst>
          </p:cNvPr>
          <p:cNvSpPr>
            <a:spLocks noGrp="1"/>
          </p:cNvSpPr>
          <p:nvPr>
            <p:ph type="ftr" sz="quarter" idx="11"/>
          </p:nvPr>
        </p:nvSpPr>
        <p:spPr/>
        <p:txBody>
          <a:bodyPr/>
          <a:lstStyle/>
          <a:p>
            <a:r>
              <a:rPr lang="en-US"/>
              <a:t>UN Women: Facts and Figures; Leadershuip and political participation... http://www.unwomen.org/en/what-we-do/leadership-and-political-participation/facts-and-figures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a:extLst>
              <a:ext uri="{FF2B5EF4-FFF2-40B4-BE49-F238E27FC236}">
                <a16:creationId xmlns:a16="http://schemas.microsoft.com/office/drawing/2014/main" id="{AC5A0450-311B-495D-935F-D3EE6FC4D6E8}"/>
              </a:ext>
            </a:extLst>
          </p:cNvPr>
          <p:cNvSpPr>
            <a:spLocks noGrp="1" noChangeArrowheads="1"/>
          </p:cNvSpPr>
          <p:nvPr>
            <p:ph type="title"/>
          </p:nvPr>
        </p:nvSpPr>
        <p:spPr>
          <a:xfrm>
            <a:off x="2209800" y="457200"/>
            <a:ext cx="8077200" cy="1143000"/>
          </a:xfrm>
        </p:spPr>
        <p:txBody>
          <a:bodyPr/>
          <a:lstStyle/>
          <a:p>
            <a:r>
              <a:rPr lang="en-US" altLang="en-US" sz="3200" b="1">
                <a:solidFill>
                  <a:srgbClr val="6600CC"/>
                </a:solidFill>
              </a:rPr>
              <a:t>Gender Differences and Connectedness</a:t>
            </a:r>
          </a:p>
        </p:txBody>
      </p:sp>
      <p:sp>
        <p:nvSpPr>
          <p:cNvPr id="314371" name="Rectangle 3">
            <a:extLst>
              <a:ext uri="{FF2B5EF4-FFF2-40B4-BE49-F238E27FC236}">
                <a16:creationId xmlns:a16="http://schemas.microsoft.com/office/drawing/2014/main" id="{FD1A466B-2EB6-4C02-844A-ADE4BCAA2D5D}"/>
              </a:ext>
            </a:extLst>
          </p:cNvPr>
          <p:cNvSpPr>
            <a:spLocks noChangeArrowheads="1"/>
          </p:cNvSpPr>
          <p:nvPr/>
        </p:nvSpPr>
        <p:spPr bwMode="auto">
          <a:xfrm>
            <a:off x="2209800" y="1752600"/>
            <a:ext cx="7772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1036638" indent="-45720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531938" indent="-3810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989138" indent="-3429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446338" indent="-3429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9035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33607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8179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42751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buFont typeface="Wingdings" panose="05000000000000000000" pitchFamily="2" charset="2"/>
              <a:buNone/>
            </a:pPr>
            <a:r>
              <a:rPr lang="en-US" altLang="en-US" sz="2800"/>
              <a:t>Young and old, women form more connections (friendships) with people than do men.         Men emphasize freedom and self-reliance.</a:t>
            </a:r>
          </a:p>
        </p:txBody>
      </p:sp>
      <p:pic>
        <p:nvPicPr>
          <p:cNvPr id="314372" name="Picture 4" descr="12673_Myers_Psy_8e_3UN24">
            <a:extLst>
              <a:ext uri="{FF2B5EF4-FFF2-40B4-BE49-F238E27FC236}">
                <a16:creationId xmlns:a16="http://schemas.microsoft.com/office/drawing/2014/main" id="{FFA92F5F-55A3-4AD1-9E2D-364360F6DB8B}"/>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624139" y="3429000"/>
            <a:ext cx="7177087" cy="28400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14373" name="Text Box 5">
            <a:extLst>
              <a:ext uri="{FF2B5EF4-FFF2-40B4-BE49-F238E27FC236}">
                <a16:creationId xmlns:a16="http://schemas.microsoft.com/office/drawing/2014/main" id="{0E191094-BFCD-42B6-8607-5B73826DEDF7}"/>
              </a:ext>
            </a:extLst>
          </p:cNvPr>
          <p:cNvSpPr txBox="1">
            <a:spLocks noChangeArrowheads="1"/>
          </p:cNvSpPr>
          <p:nvPr/>
        </p:nvSpPr>
        <p:spPr bwMode="auto">
          <a:xfrm rot="5400000">
            <a:off x="5301351" y="5251372"/>
            <a:ext cx="163057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altLang="en-US" sz="1000"/>
              <a:t>Oliver Eltinger/ Zefa/ Corbis</a:t>
            </a:r>
          </a:p>
        </p:txBody>
      </p:sp>
      <p:sp>
        <p:nvSpPr>
          <p:cNvPr id="314374" name="Text Box 6">
            <a:extLst>
              <a:ext uri="{FF2B5EF4-FFF2-40B4-BE49-F238E27FC236}">
                <a16:creationId xmlns:a16="http://schemas.microsoft.com/office/drawing/2014/main" id="{BD8C0DD5-E322-4593-929D-742C4901A3CA}"/>
              </a:ext>
            </a:extLst>
          </p:cNvPr>
          <p:cNvSpPr txBox="1">
            <a:spLocks noChangeArrowheads="1"/>
          </p:cNvSpPr>
          <p:nvPr/>
        </p:nvSpPr>
        <p:spPr bwMode="auto">
          <a:xfrm rot="5400000">
            <a:off x="9178661" y="5342653"/>
            <a:ext cx="149912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altLang="en-US" sz="1000"/>
              <a:t>Dex Image/ Getty Images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a:extLst>
              <a:ext uri="{FF2B5EF4-FFF2-40B4-BE49-F238E27FC236}">
                <a16:creationId xmlns:a16="http://schemas.microsoft.com/office/drawing/2014/main" id="{F1B76919-03F4-468F-A2F3-705BC128ABA8}"/>
              </a:ext>
            </a:extLst>
          </p:cNvPr>
          <p:cNvSpPr>
            <a:spLocks noGrp="1" noChangeArrowheads="1"/>
          </p:cNvSpPr>
          <p:nvPr>
            <p:ph type="title"/>
          </p:nvPr>
        </p:nvSpPr>
        <p:spPr>
          <a:xfrm>
            <a:off x="2195513" y="276225"/>
            <a:ext cx="7772400" cy="1143000"/>
          </a:xfrm>
        </p:spPr>
        <p:txBody>
          <a:bodyPr/>
          <a:lstStyle/>
          <a:p>
            <a:r>
              <a:rPr lang="en-US" altLang="en-US" sz="3600" b="1">
                <a:solidFill>
                  <a:srgbClr val="6600CC"/>
                </a:solidFill>
              </a:rPr>
              <a:t>Biology of Sex</a:t>
            </a:r>
          </a:p>
        </p:txBody>
      </p:sp>
      <p:sp>
        <p:nvSpPr>
          <p:cNvPr id="316419" name="Rectangle 3">
            <a:extLst>
              <a:ext uri="{FF2B5EF4-FFF2-40B4-BE49-F238E27FC236}">
                <a16:creationId xmlns:a16="http://schemas.microsoft.com/office/drawing/2014/main" id="{07EDB140-4AD0-4568-9769-00D760CD6EF1}"/>
              </a:ext>
            </a:extLst>
          </p:cNvPr>
          <p:cNvSpPr>
            <a:spLocks noChangeArrowheads="1"/>
          </p:cNvSpPr>
          <p:nvPr/>
        </p:nvSpPr>
        <p:spPr bwMode="auto">
          <a:xfrm>
            <a:off x="1752600" y="1447800"/>
            <a:ext cx="86106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1036638" indent="-45720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531938" indent="-3810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989138" indent="-3429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446338" indent="-3429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9035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33607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8179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4275138" indent="-3429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buFont typeface="Wingdings" panose="05000000000000000000" pitchFamily="2" charset="2"/>
              <a:buNone/>
            </a:pPr>
            <a:r>
              <a:rPr lang="en-US" altLang="en-US" sz="2800"/>
              <a:t>Biological sex is determined by the twenty-third pair of chromosomes. If the pair is </a:t>
            </a:r>
            <a:r>
              <a:rPr lang="en-US" altLang="en-US" sz="2800">
                <a:solidFill>
                  <a:srgbClr val="FF0000"/>
                </a:solidFill>
              </a:rPr>
              <a:t>XX</a:t>
            </a:r>
            <a:r>
              <a:rPr lang="en-US" altLang="en-US" sz="2800"/>
              <a:t>, a female is produced. If the pair is </a:t>
            </a:r>
            <a:r>
              <a:rPr lang="en-US" altLang="en-US" sz="2800">
                <a:solidFill>
                  <a:srgbClr val="FF0000"/>
                </a:solidFill>
              </a:rPr>
              <a:t>XY</a:t>
            </a:r>
            <a:r>
              <a:rPr lang="en-US" altLang="en-US" sz="2800"/>
              <a:t>, a male child is produced.</a:t>
            </a:r>
          </a:p>
        </p:txBody>
      </p:sp>
      <p:pic>
        <p:nvPicPr>
          <p:cNvPr id="316420" name="Picture 4" descr="I11-35-Y1">
            <a:extLst>
              <a:ext uri="{FF2B5EF4-FFF2-40B4-BE49-F238E27FC236}">
                <a16:creationId xmlns:a16="http://schemas.microsoft.com/office/drawing/2014/main" id="{757FB714-D7F2-454B-98F2-B955B417EC60}"/>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176713" y="3276600"/>
            <a:ext cx="3810000" cy="3263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a:extLst>
              <a:ext uri="{FF2B5EF4-FFF2-40B4-BE49-F238E27FC236}">
                <a16:creationId xmlns:a16="http://schemas.microsoft.com/office/drawing/2014/main" id="{72B8093C-A519-44E4-B212-4B8CAECA330B}"/>
              </a:ext>
            </a:extLst>
          </p:cNvPr>
          <p:cNvSpPr>
            <a:spLocks noGrp="1" noChangeArrowheads="1"/>
          </p:cNvSpPr>
          <p:nvPr>
            <p:ph type="title"/>
          </p:nvPr>
        </p:nvSpPr>
        <p:spPr>
          <a:xfrm>
            <a:off x="2209800" y="276225"/>
            <a:ext cx="7772400" cy="1143000"/>
          </a:xfrm>
        </p:spPr>
        <p:txBody>
          <a:bodyPr/>
          <a:lstStyle/>
          <a:p>
            <a:r>
              <a:rPr lang="en-US" altLang="en-US" sz="4000" b="1">
                <a:solidFill>
                  <a:srgbClr val="6600CC"/>
                </a:solidFill>
              </a:rPr>
              <a:t>Sexual Differentiation</a:t>
            </a:r>
          </a:p>
        </p:txBody>
      </p:sp>
      <p:sp>
        <p:nvSpPr>
          <p:cNvPr id="318467" name="Text Box 3">
            <a:extLst>
              <a:ext uri="{FF2B5EF4-FFF2-40B4-BE49-F238E27FC236}">
                <a16:creationId xmlns:a16="http://schemas.microsoft.com/office/drawing/2014/main" id="{C5D5C496-38DB-41AB-8B80-6DD0F6F2F9B4}"/>
              </a:ext>
            </a:extLst>
          </p:cNvPr>
          <p:cNvSpPr txBox="1">
            <a:spLocks noChangeArrowheads="1"/>
          </p:cNvSpPr>
          <p:nvPr/>
        </p:nvSpPr>
        <p:spPr bwMode="auto">
          <a:xfrm>
            <a:off x="2009775" y="1600200"/>
            <a:ext cx="81534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800100" indent="-342900">
              <a:defRPr sz="2400">
                <a:solidFill>
                  <a:schemeClr val="tx1"/>
                </a:solidFill>
                <a:latin typeface="Times New Roman" panose="02020603050405020304" pitchFamily="18" charset="0"/>
              </a:defRPr>
            </a:lvl2pPr>
            <a:lvl3pPr marL="1257300" indent="-342900">
              <a:defRPr sz="2400">
                <a:solidFill>
                  <a:schemeClr val="tx1"/>
                </a:solidFill>
                <a:latin typeface="Times New Roman" panose="02020603050405020304" pitchFamily="18" charset="0"/>
              </a:defRPr>
            </a:lvl3pPr>
            <a:lvl4pPr marL="1714500" indent="-342900">
              <a:defRPr sz="2400">
                <a:solidFill>
                  <a:schemeClr val="tx1"/>
                </a:solidFill>
                <a:latin typeface="Times New Roman" panose="02020603050405020304" pitchFamily="18" charset="0"/>
              </a:defRPr>
            </a:lvl4pPr>
            <a:lvl5pPr marL="2171700" indent="-342900">
              <a:defRPr sz="2400">
                <a:solidFill>
                  <a:schemeClr val="tx1"/>
                </a:solidFill>
                <a:latin typeface="Times New Roman" panose="02020603050405020304" pitchFamily="18" charset="0"/>
              </a:defRPr>
            </a:lvl5pPr>
            <a:lvl6pPr marL="2628900" indent="-342900" eaLnBrk="0" fontAlgn="base" hangingPunct="0">
              <a:spcBef>
                <a:spcPct val="0"/>
              </a:spcBef>
              <a:spcAft>
                <a:spcPct val="0"/>
              </a:spcAft>
              <a:defRPr sz="2400">
                <a:solidFill>
                  <a:schemeClr val="tx1"/>
                </a:solidFill>
                <a:latin typeface="Times New Roman" panose="02020603050405020304" pitchFamily="18" charset="0"/>
              </a:defRPr>
            </a:lvl6pPr>
            <a:lvl7pPr marL="3086100" indent="-342900" eaLnBrk="0" fontAlgn="base" hangingPunct="0">
              <a:spcBef>
                <a:spcPct val="0"/>
              </a:spcBef>
              <a:spcAft>
                <a:spcPct val="0"/>
              </a:spcAft>
              <a:defRPr sz="2400">
                <a:solidFill>
                  <a:schemeClr val="tx1"/>
                </a:solidFill>
                <a:latin typeface="Times New Roman" panose="02020603050405020304" pitchFamily="18" charset="0"/>
              </a:defRPr>
            </a:lvl7pPr>
            <a:lvl8pPr marL="3543300" indent="-342900" eaLnBrk="0" fontAlgn="base" hangingPunct="0">
              <a:spcBef>
                <a:spcPct val="0"/>
              </a:spcBef>
              <a:spcAft>
                <a:spcPct val="0"/>
              </a:spcAft>
              <a:defRPr sz="2400">
                <a:solidFill>
                  <a:schemeClr val="tx1"/>
                </a:solidFill>
                <a:latin typeface="Times New Roman" panose="02020603050405020304" pitchFamily="18" charset="0"/>
              </a:defRPr>
            </a:lvl8pPr>
            <a:lvl9pPr marL="4000500" indent="-3429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a:latin typeface="Arial" panose="020B0604020202020204" pitchFamily="34" charset="0"/>
              </a:rPr>
              <a:t>In the mother’s womb, the male fetus is exposed to </a:t>
            </a:r>
            <a:r>
              <a:rPr lang="en-US" altLang="en-US" sz="2800">
                <a:solidFill>
                  <a:srgbClr val="FF0000"/>
                </a:solidFill>
                <a:latin typeface="Arial" panose="020B0604020202020204" pitchFamily="34" charset="0"/>
              </a:rPr>
              <a:t>testosterone</a:t>
            </a:r>
            <a:r>
              <a:rPr lang="en-US" altLang="en-US" sz="2800">
                <a:latin typeface="Arial" panose="020B0604020202020204" pitchFamily="34" charset="0"/>
              </a:rPr>
              <a:t> (because of the Y chromosome), which leads to the development of male genitalia.</a:t>
            </a:r>
          </a:p>
        </p:txBody>
      </p:sp>
      <p:sp>
        <p:nvSpPr>
          <p:cNvPr id="318468" name="Text Box 4">
            <a:extLst>
              <a:ext uri="{FF2B5EF4-FFF2-40B4-BE49-F238E27FC236}">
                <a16:creationId xmlns:a16="http://schemas.microsoft.com/office/drawing/2014/main" id="{58C80C23-9284-41B4-A5F4-031A2F3D2ABD}"/>
              </a:ext>
            </a:extLst>
          </p:cNvPr>
          <p:cNvSpPr txBox="1">
            <a:spLocks noChangeArrowheads="1"/>
          </p:cNvSpPr>
          <p:nvPr/>
        </p:nvSpPr>
        <p:spPr bwMode="auto">
          <a:xfrm>
            <a:off x="2009775" y="3960813"/>
            <a:ext cx="8153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800100" indent="-342900">
              <a:defRPr sz="2400">
                <a:solidFill>
                  <a:schemeClr val="tx1"/>
                </a:solidFill>
                <a:latin typeface="Times New Roman" panose="02020603050405020304" pitchFamily="18" charset="0"/>
              </a:defRPr>
            </a:lvl2pPr>
            <a:lvl3pPr marL="1257300" indent="-342900">
              <a:defRPr sz="2400">
                <a:solidFill>
                  <a:schemeClr val="tx1"/>
                </a:solidFill>
                <a:latin typeface="Times New Roman" panose="02020603050405020304" pitchFamily="18" charset="0"/>
              </a:defRPr>
            </a:lvl3pPr>
            <a:lvl4pPr marL="1714500" indent="-342900">
              <a:defRPr sz="2400">
                <a:solidFill>
                  <a:schemeClr val="tx1"/>
                </a:solidFill>
                <a:latin typeface="Times New Roman" panose="02020603050405020304" pitchFamily="18" charset="0"/>
              </a:defRPr>
            </a:lvl4pPr>
            <a:lvl5pPr marL="2171700" indent="-342900">
              <a:defRPr sz="2400">
                <a:solidFill>
                  <a:schemeClr val="tx1"/>
                </a:solidFill>
                <a:latin typeface="Times New Roman" panose="02020603050405020304" pitchFamily="18" charset="0"/>
              </a:defRPr>
            </a:lvl5pPr>
            <a:lvl6pPr marL="2628900" indent="-342900" eaLnBrk="0" fontAlgn="base" hangingPunct="0">
              <a:spcBef>
                <a:spcPct val="0"/>
              </a:spcBef>
              <a:spcAft>
                <a:spcPct val="0"/>
              </a:spcAft>
              <a:defRPr sz="2400">
                <a:solidFill>
                  <a:schemeClr val="tx1"/>
                </a:solidFill>
                <a:latin typeface="Times New Roman" panose="02020603050405020304" pitchFamily="18" charset="0"/>
              </a:defRPr>
            </a:lvl6pPr>
            <a:lvl7pPr marL="3086100" indent="-342900" eaLnBrk="0" fontAlgn="base" hangingPunct="0">
              <a:spcBef>
                <a:spcPct val="0"/>
              </a:spcBef>
              <a:spcAft>
                <a:spcPct val="0"/>
              </a:spcAft>
              <a:defRPr sz="2400">
                <a:solidFill>
                  <a:schemeClr val="tx1"/>
                </a:solidFill>
                <a:latin typeface="Times New Roman" panose="02020603050405020304" pitchFamily="18" charset="0"/>
              </a:defRPr>
            </a:lvl7pPr>
            <a:lvl8pPr marL="3543300" indent="-342900" eaLnBrk="0" fontAlgn="base" hangingPunct="0">
              <a:spcBef>
                <a:spcPct val="0"/>
              </a:spcBef>
              <a:spcAft>
                <a:spcPct val="0"/>
              </a:spcAft>
              <a:defRPr sz="2400">
                <a:solidFill>
                  <a:schemeClr val="tx1"/>
                </a:solidFill>
                <a:latin typeface="Times New Roman" panose="02020603050405020304" pitchFamily="18" charset="0"/>
              </a:defRPr>
            </a:lvl8pPr>
            <a:lvl9pPr marL="4000500" indent="-3429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a:latin typeface="Arial" panose="020B0604020202020204" pitchFamily="34" charset="0"/>
              </a:rPr>
              <a:t>If low levels of testosterone are released </a:t>
            </a:r>
          </a:p>
          <a:p>
            <a:pPr algn="ctr" eaLnBrk="1" hangingPunct="1"/>
            <a:r>
              <a:rPr lang="en-US" altLang="en-US" sz="2800">
                <a:latin typeface="Arial" panose="020B0604020202020204" pitchFamily="34" charset="0"/>
              </a:rPr>
              <a:t>in the uterus, the result is a female.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A578985B-AD08-4D64-8AAF-86486DE5B1FB}"/>
              </a:ext>
            </a:extLst>
          </p:cNvPr>
          <p:cNvSpPr>
            <a:spLocks noGrp="1" noChangeArrowheads="1"/>
          </p:cNvSpPr>
          <p:nvPr>
            <p:ph type="title"/>
          </p:nvPr>
        </p:nvSpPr>
        <p:spPr>
          <a:xfrm>
            <a:off x="1905000" y="457200"/>
            <a:ext cx="8458200" cy="1143000"/>
          </a:xfrm>
        </p:spPr>
        <p:txBody>
          <a:bodyPr/>
          <a:lstStyle/>
          <a:p>
            <a:r>
              <a:rPr lang="en-US" altLang="en-US" sz="3600">
                <a:solidFill>
                  <a:srgbClr val="6600CC"/>
                </a:solidFill>
              </a:rPr>
              <a:t>The Nature and Nurture of Gender</a:t>
            </a:r>
          </a:p>
        </p:txBody>
      </p:sp>
      <p:sp>
        <p:nvSpPr>
          <p:cNvPr id="97283" name="Rectangle 3">
            <a:extLst>
              <a:ext uri="{FF2B5EF4-FFF2-40B4-BE49-F238E27FC236}">
                <a16:creationId xmlns:a16="http://schemas.microsoft.com/office/drawing/2014/main" id="{38D62F1A-8924-45BA-AE81-90925E283B77}"/>
              </a:ext>
            </a:extLst>
          </p:cNvPr>
          <p:cNvSpPr>
            <a:spLocks noGrp="1" noChangeArrowheads="1"/>
          </p:cNvSpPr>
          <p:nvPr>
            <p:ph type="body" idx="1"/>
          </p:nvPr>
        </p:nvSpPr>
        <p:spPr>
          <a:xfrm>
            <a:off x="1981200" y="1752600"/>
            <a:ext cx="8382000" cy="4953000"/>
          </a:xfrm>
        </p:spPr>
        <p:txBody>
          <a:bodyPr/>
          <a:lstStyle/>
          <a:p>
            <a:pPr>
              <a:buFont typeface="Wingdings" panose="05000000000000000000" pitchFamily="2" charset="2"/>
              <a:buChar char="§"/>
            </a:pPr>
            <a:r>
              <a:rPr lang="en-US" altLang="en-US">
                <a:solidFill>
                  <a:srgbClr val="6600CC"/>
                </a:solidFill>
              </a:rPr>
              <a:t>Testosterone</a:t>
            </a:r>
            <a:endParaRPr lang="en-US" altLang="en-US" sz="3600">
              <a:solidFill>
                <a:srgbClr val="6600CC"/>
              </a:solidFill>
            </a:endParaRPr>
          </a:p>
          <a:p>
            <a:pPr lvl="1">
              <a:buFont typeface="Wingdings" panose="05000000000000000000" pitchFamily="2" charset="2"/>
              <a:buChar char="§"/>
            </a:pPr>
            <a:r>
              <a:rPr lang="en-US" altLang="en-US"/>
              <a:t>the most important of the male sex hormones</a:t>
            </a:r>
          </a:p>
          <a:p>
            <a:pPr lvl="1">
              <a:buFont typeface="Wingdings" panose="05000000000000000000" pitchFamily="2" charset="2"/>
              <a:buChar char="§"/>
            </a:pPr>
            <a:r>
              <a:rPr lang="en-US" altLang="en-US"/>
              <a:t>both males and females have it</a:t>
            </a:r>
          </a:p>
          <a:p>
            <a:pPr lvl="1">
              <a:buFont typeface="Wingdings" panose="05000000000000000000" pitchFamily="2" charset="2"/>
              <a:buChar char="§"/>
            </a:pPr>
            <a:r>
              <a:rPr lang="en-US" altLang="en-US"/>
              <a:t>additional testosterone in males stimulates </a:t>
            </a:r>
          </a:p>
          <a:p>
            <a:pPr lvl="2">
              <a:buFont typeface="Wingdings" panose="05000000000000000000" pitchFamily="2" charset="2"/>
              <a:buChar char="§"/>
            </a:pPr>
            <a:r>
              <a:rPr lang="en-US" altLang="en-US"/>
              <a:t>growth of male sex organs in the fetus</a:t>
            </a:r>
          </a:p>
          <a:p>
            <a:pPr lvl="2">
              <a:buFont typeface="Wingdings" panose="05000000000000000000" pitchFamily="2" charset="2"/>
              <a:buChar char="§"/>
            </a:pPr>
            <a:r>
              <a:rPr lang="en-US" altLang="en-US"/>
              <a:t>development of male sex characteristics during puberty</a:t>
            </a:r>
            <a:endParaRPr lang="en-US" altLang="en-US">
              <a:solidFill>
                <a:srgbClr val="6600CC"/>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a:extLst>
              <a:ext uri="{FF2B5EF4-FFF2-40B4-BE49-F238E27FC236}">
                <a16:creationId xmlns:a16="http://schemas.microsoft.com/office/drawing/2014/main" id="{0712D1AC-664A-4A9D-B7C5-07F41FC4AEA6}"/>
              </a:ext>
            </a:extLst>
          </p:cNvPr>
          <p:cNvSpPr>
            <a:spLocks noGrp="1" noChangeArrowheads="1"/>
          </p:cNvSpPr>
          <p:nvPr>
            <p:ph type="title"/>
          </p:nvPr>
        </p:nvSpPr>
        <p:spPr>
          <a:xfrm>
            <a:off x="2209800" y="276225"/>
            <a:ext cx="7772400" cy="1143000"/>
          </a:xfrm>
        </p:spPr>
        <p:txBody>
          <a:bodyPr/>
          <a:lstStyle/>
          <a:p>
            <a:r>
              <a:rPr lang="en-US" altLang="en-US" sz="4000" b="1">
                <a:solidFill>
                  <a:srgbClr val="6600CC"/>
                </a:solidFill>
              </a:rPr>
              <a:t>Sexual Differentiation</a:t>
            </a:r>
          </a:p>
        </p:txBody>
      </p:sp>
      <p:sp>
        <p:nvSpPr>
          <p:cNvPr id="320515" name="Text Box 3">
            <a:extLst>
              <a:ext uri="{FF2B5EF4-FFF2-40B4-BE49-F238E27FC236}">
                <a16:creationId xmlns:a16="http://schemas.microsoft.com/office/drawing/2014/main" id="{F1148EAD-4FE9-469C-8B77-84FE3DC533F3}"/>
              </a:ext>
            </a:extLst>
          </p:cNvPr>
          <p:cNvSpPr txBox="1">
            <a:spLocks noChangeArrowheads="1"/>
          </p:cNvSpPr>
          <p:nvPr/>
        </p:nvSpPr>
        <p:spPr bwMode="auto">
          <a:xfrm>
            <a:off x="2009775" y="1600200"/>
            <a:ext cx="8153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800100" indent="-342900">
              <a:defRPr sz="2400">
                <a:solidFill>
                  <a:schemeClr val="tx1"/>
                </a:solidFill>
                <a:latin typeface="Times New Roman" panose="02020603050405020304" pitchFamily="18" charset="0"/>
              </a:defRPr>
            </a:lvl2pPr>
            <a:lvl3pPr marL="1257300" indent="-342900">
              <a:defRPr sz="2400">
                <a:solidFill>
                  <a:schemeClr val="tx1"/>
                </a:solidFill>
                <a:latin typeface="Times New Roman" panose="02020603050405020304" pitchFamily="18" charset="0"/>
              </a:defRPr>
            </a:lvl3pPr>
            <a:lvl4pPr marL="1714500" indent="-342900">
              <a:defRPr sz="2400">
                <a:solidFill>
                  <a:schemeClr val="tx1"/>
                </a:solidFill>
                <a:latin typeface="Times New Roman" panose="02020603050405020304" pitchFamily="18" charset="0"/>
              </a:defRPr>
            </a:lvl4pPr>
            <a:lvl5pPr marL="2171700" indent="-342900">
              <a:defRPr sz="2400">
                <a:solidFill>
                  <a:schemeClr val="tx1"/>
                </a:solidFill>
                <a:latin typeface="Times New Roman" panose="02020603050405020304" pitchFamily="18" charset="0"/>
              </a:defRPr>
            </a:lvl5pPr>
            <a:lvl6pPr marL="2628900" indent="-342900" eaLnBrk="0" fontAlgn="base" hangingPunct="0">
              <a:spcBef>
                <a:spcPct val="0"/>
              </a:spcBef>
              <a:spcAft>
                <a:spcPct val="0"/>
              </a:spcAft>
              <a:defRPr sz="2400">
                <a:solidFill>
                  <a:schemeClr val="tx1"/>
                </a:solidFill>
                <a:latin typeface="Times New Roman" panose="02020603050405020304" pitchFamily="18" charset="0"/>
              </a:defRPr>
            </a:lvl6pPr>
            <a:lvl7pPr marL="3086100" indent="-342900" eaLnBrk="0" fontAlgn="base" hangingPunct="0">
              <a:spcBef>
                <a:spcPct val="0"/>
              </a:spcBef>
              <a:spcAft>
                <a:spcPct val="0"/>
              </a:spcAft>
              <a:defRPr sz="2400">
                <a:solidFill>
                  <a:schemeClr val="tx1"/>
                </a:solidFill>
                <a:latin typeface="Times New Roman" panose="02020603050405020304" pitchFamily="18" charset="0"/>
              </a:defRPr>
            </a:lvl7pPr>
            <a:lvl8pPr marL="3543300" indent="-342900" eaLnBrk="0" fontAlgn="base" hangingPunct="0">
              <a:spcBef>
                <a:spcPct val="0"/>
              </a:spcBef>
              <a:spcAft>
                <a:spcPct val="0"/>
              </a:spcAft>
              <a:defRPr sz="2400">
                <a:solidFill>
                  <a:schemeClr val="tx1"/>
                </a:solidFill>
                <a:latin typeface="Times New Roman" panose="02020603050405020304" pitchFamily="18" charset="0"/>
              </a:defRPr>
            </a:lvl8pPr>
            <a:lvl9pPr marL="4000500" indent="-3429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a:latin typeface="Arial" panose="020B0604020202020204" pitchFamily="34" charset="0"/>
              </a:rPr>
              <a:t>Sexual differentiation is not only biological, </a:t>
            </a:r>
          </a:p>
          <a:p>
            <a:pPr algn="ctr" eaLnBrk="1" hangingPunct="1"/>
            <a:r>
              <a:rPr lang="en-US" altLang="en-US" sz="2800">
                <a:latin typeface="Arial" panose="020B0604020202020204" pitchFamily="34" charset="0"/>
              </a:rPr>
              <a:t>but also psychological and social.</a:t>
            </a:r>
          </a:p>
        </p:txBody>
      </p:sp>
      <p:sp>
        <p:nvSpPr>
          <p:cNvPr id="320516" name="Text Box 4">
            <a:extLst>
              <a:ext uri="{FF2B5EF4-FFF2-40B4-BE49-F238E27FC236}">
                <a16:creationId xmlns:a16="http://schemas.microsoft.com/office/drawing/2014/main" id="{221C4066-C92F-4B05-9F93-EB1AF129B219}"/>
              </a:ext>
            </a:extLst>
          </p:cNvPr>
          <p:cNvSpPr txBox="1">
            <a:spLocks noChangeArrowheads="1"/>
          </p:cNvSpPr>
          <p:nvPr/>
        </p:nvSpPr>
        <p:spPr bwMode="auto">
          <a:xfrm>
            <a:off x="1981200" y="3352801"/>
            <a:ext cx="81534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800100" indent="-342900">
              <a:defRPr sz="2400">
                <a:solidFill>
                  <a:schemeClr val="tx1"/>
                </a:solidFill>
                <a:latin typeface="Times New Roman" panose="02020603050405020304" pitchFamily="18" charset="0"/>
              </a:defRPr>
            </a:lvl2pPr>
            <a:lvl3pPr marL="1257300" indent="-342900">
              <a:defRPr sz="2400">
                <a:solidFill>
                  <a:schemeClr val="tx1"/>
                </a:solidFill>
                <a:latin typeface="Times New Roman" panose="02020603050405020304" pitchFamily="18" charset="0"/>
              </a:defRPr>
            </a:lvl3pPr>
            <a:lvl4pPr marL="1714500" indent="-342900">
              <a:defRPr sz="2400">
                <a:solidFill>
                  <a:schemeClr val="tx1"/>
                </a:solidFill>
                <a:latin typeface="Times New Roman" panose="02020603050405020304" pitchFamily="18" charset="0"/>
              </a:defRPr>
            </a:lvl4pPr>
            <a:lvl5pPr marL="2171700" indent="-342900">
              <a:defRPr sz="2400">
                <a:solidFill>
                  <a:schemeClr val="tx1"/>
                </a:solidFill>
                <a:latin typeface="Times New Roman" panose="02020603050405020304" pitchFamily="18" charset="0"/>
              </a:defRPr>
            </a:lvl5pPr>
            <a:lvl6pPr marL="2628900" indent="-342900" eaLnBrk="0" fontAlgn="base" hangingPunct="0">
              <a:spcBef>
                <a:spcPct val="0"/>
              </a:spcBef>
              <a:spcAft>
                <a:spcPct val="0"/>
              </a:spcAft>
              <a:defRPr sz="2400">
                <a:solidFill>
                  <a:schemeClr val="tx1"/>
                </a:solidFill>
                <a:latin typeface="Times New Roman" panose="02020603050405020304" pitchFamily="18" charset="0"/>
              </a:defRPr>
            </a:lvl6pPr>
            <a:lvl7pPr marL="3086100" indent="-342900" eaLnBrk="0" fontAlgn="base" hangingPunct="0">
              <a:spcBef>
                <a:spcPct val="0"/>
              </a:spcBef>
              <a:spcAft>
                <a:spcPct val="0"/>
              </a:spcAft>
              <a:defRPr sz="2400">
                <a:solidFill>
                  <a:schemeClr val="tx1"/>
                </a:solidFill>
                <a:latin typeface="Times New Roman" panose="02020603050405020304" pitchFamily="18" charset="0"/>
              </a:defRPr>
            </a:lvl7pPr>
            <a:lvl8pPr marL="3543300" indent="-342900" eaLnBrk="0" fontAlgn="base" hangingPunct="0">
              <a:spcBef>
                <a:spcPct val="0"/>
              </a:spcBef>
              <a:spcAft>
                <a:spcPct val="0"/>
              </a:spcAft>
              <a:defRPr sz="2400">
                <a:solidFill>
                  <a:schemeClr val="tx1"/>
                </a:solidFill>
                <a:latin typeface="Times New Roman" panose="02020603050405020304" pitchFamily="18" charset="0"/>
              </a:defRPr>
            </a:lvl8pPr>
            <a:lvl9pPr marL="4000500" indent="-3429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a:latin typeface="Arial" panose="020B0604020202020204" pitchFamily="34" charset="0"/>
              </a:rPr>
              <a:t>However, genes and hormones play a very important role in defining gender, </a:t>
            </a:r>
          </a:p>
          <a:p>
            <a:pPr algn="ctr" eaLnBrk="1" hangingPunct="1"/>
            <a:r>
              <a:rPr lang="en-US" altLang="en-US" sz="2800">
                <a:latin typeface="Arial" panose="020B0604020202020204" pitchFamily="34" charset="0"/>
              </a:rPr>
              <a:t>especially in altering the brain and </a:t>
            </a:r>
          </a:p>
          <a:p>
            <a:pPr algn="ctr" eaLnBrk="1" hangingPunct="1"/>
            <a:r>
              <a:rPr lang="en-US" altLang="en-US" sz="2800">
                <a:latin typeface="Arial" panose="020B0604020202020204" pitchFamily="34" charset="0"/>
              </a:rPr>
              <a:t>influencing gender differences as a result.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2423</TotalTime>
  <Words>1503</Words>
  <Application>Microsoft Office PowerPoint</Application>
  <PresentationFormat>Widescreen</PresentationFormat>
  <Paragraphs>178</Paragraphs>
  <Slides>29</Slides>
  <Notes>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40" baseType="lpstr">
      <vt:lpstr>Arial</vt:lpstr>
      <vt:lpstr>Arial Black</vt:lpstr>
      <vt:lpstr>Calibri</vt:lpstr>
      <vt:lpstr>Calibri Light</vt:lpstr>
      <vt:lpstr>Impact</vt:lpstr>
      <vt:lpstr>Marlett</vt:lpstr>
      <vt:lpstr>Palatino Linotype</vt:lpstr>
      <vt:lpstr>Times New Roman</vt:lpstr>
      <vt:lpstr>Wingdings</vt:lpstr>
      <vt:lpstr>Office Theme</vt:lpstr>
      <vt:lpstr>Microsoft Clip Gallery</vt:lpstr>
      <vt:lpstr>PowerPoint Presentation</vt:lpstr>
      <vt:lpstr>Gender Development</vt:lpstr>
      <vt:lpstr>Gender Differences in Aggression</vt:lpstr>
      <vt:lpstr>Gender and Social Power</vt:lpstr>
      <vt:lpstr>Gender Differences and Connectedness</vt:lpstr>
      <vt:lpstr>Biology of Sex</vt:lpstr>
      <vt:lpstr>Sexual Differentiation</vt:lpstr>
      <vt:lpstr>The Nature and Nurture of Gender</vt:lpstr>
      <vt:lpstr>Sexual Differentiation</vt:lpstr>
      <vt:lpstr>Gender Roles</vt:lpstr>
      <vt:lpstr>The Nature and Nurture of Gender</vt:lpstr>
      <vt:lpstr>Reflections on Nature and Nurture</vt:lpstr>
      <vt:lpstr>PowerPoint Presentation</vt:lpstr>
      <vt:lpstr>The Nature and Nurture of Gender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Wendell</dc:creator>
  <cp:lastModifiedBy>Joshua Wendell</cp:lastModifiedBy>
  <cp:revision>3</cp:revision>
  <dcterms:created xsi:type="dcterms:W3CDTF">2018-07-18T01:32:24Z</dcterms:created>
  <dcterms:modified xsi:type="dcterms:W3CDTF">2018-07-19T17:55:50Z</dcterms:modified>
</cp:coreProperties>
</file>